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9"/>
  </p:notesMasterIdLst>
  <p:sldIdLst>
    <p:sldId id="348" r:id="rId2"/>
    <p:sldId id="329" r:id="rId3"/>
    <p:sldId id="452" r:id="rId4"/>
    <p:sldId id="446" r:id="rId5"/>
    <p:sldId id="447" r:id="rId6"/>
    <p:sldId id="261" r:id="rId7"/>
    <p:sldId id="448" r:id="rId8"/>
    <p:sldId id="322" r:id="rId9"/>
    <p:sldId id="332" r:id="rId10"/>
    <p:sldId id="418" r:id="rId11"/>
    <p:sldId id="361" r:id="rId12"/>
    <p:sldId id="417" r:id="rId13"/>
    <p:sldId id="375" r:id="rId14"/>
    <p:sldId id="399" r:id="rId15"/>
    <p:sldId id="453" r:id="rId16"/>
    <p:sldId id="435" r:id="rId17"/>
    <p:sldId id="264" r:id="rId18"/>
    <p:sldId id="364" r:id="rId19"/>
    <p:sldId id="419" r:id="rId20"/>
    <p:sldId id="420" r:id="rId21"/>
    <p:sldId id="421" r:id="rId22"/>
    <p:sldId id="268" r:id="rId23"/>
    <p:sldId id="269" r:id="rId24"/>
    <p:sldId id="270" r:id="rId25"/>
    <p:sldId id="271" r:id="rId26"/>
    <p:sldId id="423" r:id="rId27"/>
    <p:sldId id="424" r:id="rId28"/>
    <p:sldId id="425" r:id="rId29"/>
    <p:sldId id="429" r:id="rId30"/>
    <p:sldId id="430" r:id="rId31"/>
    <p:sldId id="346" r:id="rId32"/>
    <p:sldId id="365" r:id="rId33"/>
    <p:sldId id="369" r:id="rId34"/>
    <p:sldId id="450" r:id="rId35"/>
    <p:sldId id="374" r:id="rId36"/>
    <p:sldId id="367" r:id="rId37"/>
    <p:sldId id="368" r:id="rId38"/>
    <p:sldId id="409" r:id="rId39"/>
    <p:sldId id="407" r:id="rId40"/>
    <p:sldId id="408" r:id="rId41"/>
    <p:sldId id="333" r:id="rId42"/>
    <p:sldId id="438" r:id="rId43"/>
    <p:sldId id="439" r:id="rId44"/>
    <p:sldId id="451" r:id="rId45"/>
    <p:sldId id="440" r:id="rId46"/>
    <p:sldId id="442" r:id="rId47"/>
    <p:sldId id="443" r:id="rId48"/>
    <p:sldId id="444" r:id="rId49"/>
    <p:sldId id="336" r:id="rId50"/>
    <p:sldId id="339" r:id="rId51"/>
    <p:sldId id="340" r:id="rId52"/>
    <p:sldId id="358" r:id="rId53"/>
    <p:sldId id="415" r:id="rId54"/>
    <p:sldId id="414" r:id="rId55"/>
    <p:sldId id="297" r:id="rId56"/>
    <p:sldId id="372" r:id="rId57"/>
    <p:sldId id="378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206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E44AA3-9572-43DC-BA00-F170EE4C5DA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46AF23-DD7D-4D29-866A-69FC72560E95}">
      <dgm:prSet phldrT="[Text]" custT="1"/>
      <dgm:spPr/>
      <dgm:t>
        <a:bodyPr/>
        <a:lstStyle/>
        <a:p>
          <a:r>
            <a:rPr lang="en-US" sz="2000" b="1" dirty="0" smtClean="0"/>
            <a:t>Treatment must be individualized</a:t>
          </a:r>
          <a:endParaRPr lang="en-US" sz="2000" dirty="0"/>
        </a:p>
      </dgm:t>
    </dgm:pt>
    <dgm:pt modelId="{5C174E28-F28E-45FC-9B34-EA6E0E462CB9}" type="parTrans" cxnId="{0E660476-347D-4D54-8B38-10B71612109F}">
      <dgm:prSet/>
      <dgm:spPr/>
      <dgm:t>
        <a:bodyPr/>
        <a:lstStyle/>
        <a:p>
          <a:endParaRPr lang="en-US"/>
        </a:p>
      </dgm:t>
    </dgm:pt>
    <dgm:pt modelId="{83BAB830-75B9-4E6B-A05E-41B671E3FE99}" type="sibTrans" cxnId="{0E660476-347D-4D54-8B38-10B71612109F}">
      <dgm:prSet/>
      <dgm:spPr/>
      <dgm:t>
        <a:bodyPr/>
        <a:lstStyle/>
        <a:p>
          <a:endParaRPr lang="en-US"/>
        </a:p>
      </dgm:t>
    </dgm:pt>
    <dgm:pt modelId="{43925104-F979-4140-8EF6-825CCF1A5D12}">
      <dgm:prSet custT="1"/>
      <dgm:spPr/>
      <dgm:t>
        <a:bodyPr/>
        <a:lstStyle/>
        <a:p>
          <a:r>
            <a:rPr lang="en-US" sz="2000" b="1" smtClean="0"/>
            <a:t>Endometriosis is an inflamatory and Oestrogen dependent condition</a:t>
          </a:r>
          <a:endParaRPr lang="en-US" sz="2000" dirty="0"/>
        </a:p>
      </dgm:t>
    </dgm:pt>
    <dgm:pt modelId="{EF887B4D-2E82-4231-81FE-4D47C146E0F6}" type="parTrans" cxnId="{B565576A-6C8A-4569-BD5D-2467EF9FCAAC}">
      <dgm:prSet/>
      <dgm:spPr/>
      <dgm:t>
        <a:bodyPr/>
        <a:lstStyle/>
        <a:p>
          <a:endParaRPr lang="en-US"/>
        </a:p>
      </dgm:t>
    </dgm:pt>
    <dgm:pt modelId="{8014608C-2B10-4FFB-BA4D-CB5727D11423}" type="sibTrans" cxnId="{B565576A-6C8A-4569-BD5D-2467EF9FCAAC}">
      <dgm:prSet/>
      <dgm:spPr/>
      <dgm:t>
        <a:bodyPr/>
        <a:lstStyle/>
        <a:p>
          <a:endParaRPr lang="en-US"/>
        </a:p>
      </dgm:t>
    </dgm:pt>
    <dgm:pt modelId="{4811E2CC-8BAA-4C5B-AB81-4CEAC1CA4DF8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b="1" dirty="0" smtClean="0"/>
            <a:t>Multidisciplinary approach involving pain clinic &amp; counseling should be considered</a:t>
          </a:r>
          <a:endParaRPr lang="en-US" sz="1800" dirty="0"/>
        </a:p>
      </dgm:t>
    </dgm:pt>
    <dgm:pt modelId="{E1092037-2505-446D-81B5-A28A27B558AF}" type="parTrans" cxnId="{04AD720F-2D9B-48B3-80DC-43443ABF4537}">
      <dgm:prSet/>
      <dgm:spPr/>
      <dgm:t>
        <a:bodyPr/>
        <a:lstStyle/>
        <a:p>
          <a:endParaRPr lang="en-US"/>
        </a:p>
      </dgm:t>
    </dgm:pt>
    <dgm:pt modelId="{28A44BF3-3D7C-40E6-84C3-05D53A9CD447}" type="sibTrans" cxnId="{04AD720F-2D9B-48B3-80DC-43443ABF4537}">
      <dgm:prSet/>
      <dgm:spPr/>
      <dgm:t>
        <a:bodyPr/>
        <a:lstStyle/>
        <a:p>
          <a:endParaRPr lang="en-US"/>
        </a:p>
      </dgm:t>
    </dgm:pt>
    <dgm:pt modelId="{A814D026-8DDC-438E-83D1-608598FCDC6D}">
      <dgm:prSet custT="1"/>
      <dgm:spPr/>
      <dgm:t>
        <a:bodyPr/>
        <a:lstStyle/>
        <a:p>
          <a:r>
            <a:rPr lang="en-US" sz="2000" b="1" dirty="0" smtClean="0"/>
            <a:t>Drug therapy should be selected  considering efficacy, cost and adverse effects</a:t>
          </a:r>
          <a:endParaRPr lang="en-US" sz="2000" dirty="0"/>
        </a:p>
      </dgm:t>
    </dgm:pt>
    <dgm:pt modelId="{B0A168D4-1D61-49A5-98E6-C0B277C1D0AF}" type="parTrans" cxnId="{DC32F70C-C00D-452E-BAE8-1ED08180C719}">
      <dgm:prSet/>
      <dgm:spPr/>
      <dgm:t>
        <a:bodyPr/>
        <a:lstStyle/>
        <a:p>
          <a:endParaRPr lang="en-US"/>
        </a:p>
      </dgm:t>
    </dgm:pt>
    <dgm:pt modelId="{D0E4D6E6-6233-4B3F-A7F7-599248A667C9}" type="sibTrans" cxnId="{DC32F70C-C00D-452E-BAE8-1ED08180C719}">
      <dgm:prSet/>
      <dgm:spPr/>
      <dgm:t>
        <a:bodyPr/>
        <a:lstStyle/>
        <a:p>
          <a:endParaRPr lang="en-US"/>
        </a:p>
      </dgm:t>
    </dgm:pt>
    <dgm:pt modelId="{AB49E330-CFFF-4B88-9FCC-9D142D6EE6EA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b="1" dirty="0" smtClean="0"/>
            <a:t>Treat early and </a:t>
          </a:r>
          <a:r>
            <a:rPr lang="en-US" sz="1800" b="1" dirty="0" err="1" smtClean="0"/>
            <a:t>agressively</a:t>
          </a:r>
          <a:r>
            <a:rPr lang="en-US" sz="1800" b="1" dirty="0" smtClean="0"/>
            <a:t> by surgical destruction or excision preferably by laparoscope </a:t>
          </a:r>
          <a:endParaRPr lang="en-US" sz="1800" dirty="0"/>
        </a:p>
      </dgm:t>
    </dgm:pt>
    <dgm:pt modelId="{7C6ADC58-0DD1-4665-8A44-C1252C196F6D}" type="parTrans" cxnId="{BA461B7F-CD83-4FBA-B340-9AC93768DE65}">
      <dgm:prSet/>
      <dgm:spPr/>
      <dgm:t>
        <a:bodyPr/>
        <a:lstStyle/>
        <a:p>
          <a:endParaRPr lang="en-US"/>
        </a:p>
      </dgm:t>
    </dgm:pt>
    <dgm:pt modelId="{4D14B6BE-99CF-4E62-88C3-E378ECC02D91}" type="sibTrans" cxnId="{BA461B7F-CD83-4FBA-B340-9AC93768DE65}">
      <dgm:prSet/>
      <dgm:spPr/>
      <dgm:t>
        <a:bodyPr/>
        <a:lstStyle/>
        <a:p>
          <a:endParaRPr lang="en-US"/>
        </a:p>
      </dgm:t>
    </dgm:pt>
    <dgm:pt modelId="{E6912919-54AC-4D92-BB67-C585432B02ED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b="1" dirty="0" smtClean="0"/>
            <a:t>Drugs targeting this are under trial.</a:t>
          </a:r>
          <a:endParaRPr lang="en-US" sz="1800" b="1" dirty="0"/>
        </a:p>
      </dgm:t>
    </dgm:pt>
    <dgm:pt modelId="{EB9FEDF9-CF23-41A4-B3CD-7B854DF22EE3}" type="parTrans" cxnId="{B24CFDAB-5167-49F6-B8AA-73DE6209D717}">
      <dgm:prSet/>
      <dgm:spPr/>
      <dgm:t>
        <a:bodyPr/>
        <a:lstStyle/>
        <a:p>
          <a:endParaRPr lang="en-US"/>
        </a:p>
      </dgm:t>
    </dgm:pt>
    <dgm:pt modelId="{3EDAAAF8-C5F4-4392-BE8B-ADB02E937AA4}" type="sibTrans" cxnId="{B24CFDAB-5167-49F6-B8AA-73DE6209D717}">
      <dgm:prSet/>
      <dgm:spPr/>
      <dgm:t>
        <a:bodyPr/>
        <a:lstStyle/>
        <a:p>
          <a:endParaRPr lang="en-US"/>
        </a:p>
      </dgm:t>
    </dgm:pt>
    <dgm:pt modelId="{F9A6396C-E2B5-4AEA-9B1A-FF73BF7569EC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b="1" dirty="0" err="1" smtClean="0"/>
            <a:t>Laproscopy</a:t>
          </a:r>
          <a:r>
            <a:rPr lang="en-US" sz="1800" b="1" dirty="0" smtClean="0"/>
            <a:t> is the gold standard </a:t>
          </a:r>
          <a:r>
            <a:rPr lang="en-US" sz="1800" b="1" dirty="0" err="1" smtClean="0"/>
            <a:t>dignostic</a:t>
          </a:r>
          <a:r>
            <a:rPr lang="en-US" sz="1800" b="1" dirty="0" smtClean="0"/>
            <a:t> tool</a:t>
          </a:r>
          <a:endParaRPr lang="en-US" sz="1800" b="1" dirty="0"/>
        </a:p>
      </dgm:t>
    </dgm:pt>
    <dgm:pt modelId="{8F391F46-2FD0-4B95-92FD-9172EFBFD881}" type="parTrans" cxnId="{FADF8880-135B-459A-9792-385E56CD8FE7}">
      <dgm:prSet/>
      <dgm:spPr/>
      <dgm:t>
        <a:bodyPr/>
        <a:lstStyle/>
        <a:p>
          <a:endParaRPr lang="en-US"/>
        </a:p>
      </dgm:t>
    </dgm:pt>
    <dgm:pt modelId="{9E106543-53C0-49CF-9AB5-32E59CDBCB5F}" type="sibTrans" cxnId="{FADF8880-135B-459A-9792-385E56CD8FE7}">
      <dgm:prSet/>
      <dgm:spPr/>
      <dgm:t>
        <a:bodyPr/>
        <a:lstStyle/>
        <a:p>
          <a:endParaRPr lang="en-US"/>
        </a:p>
      </dgm:t>
    </dgm:pt>
    <dgm:pt modelId="{B7349147-0D51-47CA-AA15-7DD6118E1576}" type="pres">
      <dgm:prSet presAssocID="{34E44AA3-9572-43DC-BA00-F170EE4C5DA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094465-AC2C-47BC-B215-9F7967EA94B5}" type="pres">
      <dgm:prSet presAssocID="{B246AF23-DD7D-4D29-866A-69FC72560E95}" presName="parentLin" presStyleCnt="0"/>
      <dgm:spPr/>
    </dgm:pt>
    <dgm:pt modelId="{DF2D0D6C-A409-4B73-9F4B-9C1268CC278D}" type="pres">
      <dgm:prSet presAssocID="{B246AF23-DD7D-4D29-866A-69FC72560E9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E0760DA-17DA-4770-8615-6B6708552617}" type="pres">
      <dgm:prSet presAssocID="{B246AF23-DD7D-4D29-866A-69FC72560E95}" presName="parentText" presStyleLbl="node1" presStyleIdx="0" presStyleCnt="3" custScaleX="99214" custScaleY="257259" custLinFactX="14" custLinFactY="-300000" custLinFactNeighborX="100000" custLinFactNeighborY="-3967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5A676-EB93-410A-9A1E-C9D260B1C87F}" type="pres">
      <dgm:prSet presAssocID="{B246AF23-DD7D-4D29-866A-69FC72560E95}" presName="negativeSpace" presStyleCnt="0"/>
      <dgm:spPr/>
    </dgm:pt>
    <dgm:pt modelId="{0062B0D0-5851-4715-9961-946AF1900394}" type="pres">
      <dgm:prSet presAssocID="{B246AF23-DD7D-4D29-866A-69FC72560E95}" presName="childText" presStyleLbl="conFgAcc1" presStyleIdx="0" presStyleCnt="3" custLinFactNeighborY="68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C6F67-9E39-4917-9486-025FBE8E0A30}" type="pres">
      <dgm:prSet presAssocID="{83BAB830-75B9-4E6B-A05E-41B671E3FE99}" presName="spaceBetweenRectangles" presStyleCnt="0"/>
      <dgm:spPr/>
    </dgm:pt>
    <dgm:pt modelId="{3151CA9B-6037-4C1D-8B39-04D984733B4F}" type="pres">
      <dgm:prSet presAssocID="{43925104-F979-4140-8EF6-825CCF1A5D12}" presName="parentLin" presStyleCnt="0"/>
      <dgm:spPr/>
    </dgm:pt>
    <dgm:pt modelId="{D08A383D-2907-4CB4-9E8B-49ED761DE188}" type="pres">
      <dgm:prSet presAssocID="{43925104-F979-4140-8EF6-825CCF1A5D1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CCEDA35-9C04-4A93-B002-55DD9EC04457}" type="pres">
      <dgm:prSet presAssocID="{43925104-F979-4140-8EF6-825CCF1A5D12}" presName="parentText" presStyleLbl="node1" presStyleIdx="1" presStyleCnt="3" custScaleY="483264" custLinFactX="112" custLinFactNeighborX="100000" custLinFactNeighborY="-362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87547-22B9-4A72-97C8-447C50880A85}" type="pres">
      <dgm:prSet presAssocID="{43925104-F979-4140-8EF6-825CCF1A5D12}" presName="negativeSpace" presStyleCnt="0"/>
      <dgm:spPr/>
    </dgm:pt>
    <dgm:pt modelId="{3B5CBA81-DDC2-47B2-BEE5-E2C7B23F863A}" type="pres">
      <dgm:prSet presAssocID="{43925104-F979-4140-8EF6-825CCF1A5D12}" presName="childText" presStyleLbl="conFgAcc1" presStyleIdx="1" presStyleCnt="3" custLinFactNeighborX="2222" custLinFactNeighborY="749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92965-C17C-4D55-BC97-7E7BECC052EB}" type="pres">
      <dgm:prSet presAssocID="{8014608C-2B10-4FFB-BA4D-CB5727D11423}" presName="spaceBetweenRectangles" presStyleCnt="0"/>
      <dgm:spPr/>
    </dgm:pt>
    <dgm:pt modelId="{22932D25-C6FC-4059-A508-D5F796094E90}" type="pres">
      <dgm:prSet presAssocID="{A814D026-8DDC-438E-83D1-608598FCDC6D}" presName="parentLin" presStyleCnt="0"/>
      <dgm:spPr/>
    </dgm:pt>
    <dgm:pt modelId="{E904D06C-3C6F-4735-8ABE-EF0E774B8916}" type="pres">
      <dgm:prSet presAssocID="{A814D026-8DDC-438E-83D1-608598FCDC6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28C9934-E592-40AE-8F3D-B3268055FAC5}" type="pres">
      <dgm:prSet presAssocID="{A814D026-8DDC-438E-83D1-608598FCDC6D}" presName="parentText" presStyleLbl="node1" presStyleIdx="2" presStyleCnt="3" custScaleY="524311" custLinFactX="112" custLinFactNeighborX="100000" custLinFactNeighborY="-332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1FA0A-693F-413F-AA65-EE2C77F8445F}" type="pres">
      <dgm:prSet presAssocID="{A814D026-8DDC-438E-83D1-608598FCDC6D}" presName="negativeSpace" presStyleCnt="0"/>
      <dgm:spPr/>
    </dgm:pt>
    <dgm:pt modelId="{68112A60-95E0-4B1B-B4EE-F0AD8DF941F4}" type="pres">
      <dgm:prSet presAssocID="{A814D026-8DDC-438E-83D1-608598FCDC6D}" presName="childText" presStyleLbl="conFgAcc1" presStyleIdx="2" presStyleCnt="3" custAng="0" custLinFactNeighborY="-67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461B7F-CD83-4FBA-B340-9AC93768DE65}" srcId="{A814D026-8DDC-438E-83D1-608598FCDC6D}" destId="{AB49E330-CFFF-4B88-9FCC-9D142D6EE6EA}" srcOrd="0" destOrd="0" parTransId="{7C6ADC58-0DD1-4665-8A44-C1252C196F6D}" sibTransId="{4D14B6BE-99CF-4E62-88C3-E378ECC02D91}"/>
    <dgm:cxn modelId="{F93132D4-4421-4985-82F8-56107104E91A}" type="presOf" srcId="{F9A6396C-E2B5-4AEA-9B1A-FF73BF7569EC}" destId="{3B5CBA81-DDC2-47B2-BEE5-E2C7B23F863A}" srcOrd="0" destOrd="1" presId="urn:microsoft.com/office/officeart/2005/8/layout/list1"/>
    <dgm:cxn modelId="{2F4263BD-29BE-42F6-9599-7E01C1437810}" type="presOf" srcId="{B246AF23-DD7D-4D29-866A-69FC72560E95}" destId="{DF2D0D6C-A409-4B73-9F4B-9C1268CC278D}" srcOrd="0" destOrd="0" presId="urn:microsoft.com/office/officeart/2005/8/layout/list1"/>
    <dgm:cxn modelId="{0E660476-347D-4D54-8B38-10B71612109F}" srcId="{34E44AA3-9572-43DC-BA00-F170EE4C5DAF}" destId="{B246AF23-DD7D-4D29-866A-69FC72560E95}" srcOrd="0" destOrd="0" parTransId="{5C174E28-F28E-45FC-9B34-EA6E0E462CB9}" sibTransId="{83BAB830-75B9-4E6B-A05E-41B671E3FE99}"/>
    <dgm:cxn modelId="{F4068311-4A1A-4B91-8A50-583A56EF1761}" type="presOf" srcId="{4811E2CC-8BAA-4C5B-AB81-4CEAC1CA4DF8}" destId="{0062B0D0-5851-4715-9961-946AF1900394}" srcOrd="0" destOrd="0" presId="urn:microsoft.com/office/officeart/2005/8/layout/list1"/>
    <dgm:cxn modelId="{DC32F70C-C00D-452E-BAE8-1ED08180C719}" srcId="{34E44AA3-9572-43DC-BA00-F170EE4C5DAF}" destId="{A814D026-8DDC-438E-83D1-608598FCDC6D}" srcOrd="2" destOrd="0" parTransId="{B0A168D4-1D61-49A5-98E6-C0B277C1D0AF}" sibTransId="{D0E4D6E6-6233-4B3F-A7F7-599248A667C9}"/>
    <dgm:cxn modelId="{0D366D52-746E-4202-8010-8F81673A8F43}" type="presOf" srcId="{43925104-F979-4140-8EF6-825CCF1A5D12}" destId="{D08A383D-2907-4CB4-9E8B-49ED761DE188}" srcOrd="0" destOrd="0" presId="urn:microsoft.com/office/officeart/2005/8/layout/list1"/>
    <dgm:cxn modelId="{CA80544D-552B-4C03-94CA-3E87F3E97B28}" type="presOf" srcId="{B246AF23-DD7D-4D29-866A-69FC72560E95}" destId="{7E0760DA-17DA-4770-8615-6B6708552617}" srcOrd="1" destOrd="0" presId="urn:microsoft.com/office/officeart/2005/8/layout/list1"/>
    <dgm:cxn modelId="{FC1EA9EA-5A10-4606-B173-405CAE28C5C9}" type="presOf" srcId="{34E44AA3-9572-43DC-BA00-F170EE4C5DAF}" destId="{B7349147-0D51-47CA-AA15-7DD6118E1576}" srcOrd="0" destOrd="0" presId="urn:microsoft.com/office/officeart/2005/8/layout/list1"/>
    <dgm:cxn modelId="{834554BD-53E8-46AA-888F-F60EB2E2F19B}" type="presOf" srcId="{A814D026-8DDC-438E-83D1-608598FCDC6D}" destId="{928C9934-E592-40AE-8F3D-B3268055FAC5}" srcOrd="1" destOrd="0" presId="urn:microsoft.com/office/officeart/2005/8/layout/list1"/>
    <dgm:cxn modelId="{9AC2E162-C16A-4CB4-9E3D-F51973CDD4DE}" type="presOf" srcId="{43925104-F979-4140-8EF6-825CCF1A5D12}" destId="{5CCEDA35-9C04-4A93-B002-55DD9EC04457}" srcOrd="1" destOrd="0" presId="urn:microsoft.com/office/officeart/2005/8/layout/list1"/>
    <dgm:cxn modelId="{04AD720F-2D9B-48B3-80DC-43443ABF4537}" srcId="{B246AF23-DD7D-4D29-866A-69FC72560E95}" destId="{4811E2CC-8BAA-4C5B-AB81-4CEAC1CA4DF8}" srcOrd="0" destOrd="0" parTransId="{E1092037-2505-446D-81B5-A28A27B558AF}" sibTransId="{28A44BF3-3D7C-40E6-84C3-05D53A9CD447}"/>
    <dgm:cxn modelId="{B24CFDAB-5167-49F6-B8AA-73DE6209D717}" srcId="{43925104-F979-4140-8EF6-825CCF1A5D12}" destId="{E6912919-54AC-4D92-BB67-C585432B02ED}" srcOrd="0" destOrd="0" parTransId="{EB9FEDF9-CF23-41A4-B3CD-7B854DF22EE3}" sibTransId="{3EDAAAF8-C5F4-4392-BE8B-ADB02E937AA4}"/>
    <dgm:cxn modelId="{FADF8880-135B-459A-9792-385E56CD8FE7}" srcId="{43925104-F979-4140-8EF6-825CCF1A5D12}" destId="{F9A6396C-E2B5-4AEA-9B1A-FF73BF7569EC}" srcOrd="1" destOrd="0" parTransId="{8F391F46-2FD0-4B95-92FD-9172EFBFD881}" sibTransId="{9E106543-53C0-49CF-9AB5-32E59CDBCB5F}"/>
    <dgm:cxn modelId="{3FCFCBC5-B6C4-4F8C-A587-530A263BE6A7}" type="presOf" srcId="{E6912919-54AC-4D92-BB67-C585432B02ED}" destId="{3B5CBA81-DDC2-47B2-BEE5-E2C7B23F863A}" srcOrd="0" destOrd="0" presId="urn:microsoft.com/office/officeart/2005/8/layout/list1"/>
    <dgm:cxn modelId="{B565576A-6C8A-4569-BD5D-2467EF9FCAAC}" srcId="{34E44AA3-9572-43DC-BA00-F170EE4C5DAF}" destId="{43925104-F979-4140-8EF6-825CCF1A5D12}" srcOrd="1" destOrd="0" parTransId="{EF887B4D-2E82-4231-81FE-4D47C146E0F6}" sibTransId="{8014608C-2B10-4FFB-BA4D-CB5727D11423}"/>
    <dgm:cxn modelId="{10EF75A8-51FF-4403-ACDA-9B56A8BBA41F}" type="presOf" srcId="{A814D026-8DDC-438E-83D1-608598FCDC6D}" destId="{E904D06C-3C6F-4735-8ABE-EF0E774B8916}" srcOrd="0" destOrd="0" presId="urn:microsoft.com/office/officeart/2005/8/layout/list1"/>
    <dgm:cxn modelId="{157B3947-E27F-4094-B7DB-043A9A2B1C7D}" type="presOf" srcId="{AB49E330-CFFF-4B88-9FCC-9D142D6EE6EA}" destId="{68112A60-95E0-4B1B-B4EE-F0AD8DF941F4}" srcOrd="0" destOrd="0" presId="urn:microsoft.com/office/officeart/2005/8/layout/list1"/>
    <dgm:cxn modelId="{A1529073-03DC-44EE-B37D-761379658FBA}" type="presParOf" srcId="{B7349147-0D51-47CA-AA15-7DD6118E1576}" destId="{B0094465-AC2C-47BC-B215-9F7967EA94B5}" srcOrd="0" destOrd="0" presId="urn:microsoft.com/office/officeart/2005/8/layout/list1"/>
    <dgm:cxn modelId="{736A1DBB-5254-4687-95FB-ED23FDEA3660}" type="presParOf" srcId="{B0094465-AC2C-47BC-B215-9F7967EA94B5}" destId="{DF2D0D6C-A409-4B73-9F4B-9C1268CC278D}" srcOrd="0" destOrd="0" presId="urn:microsoft.com/office/officeart/2005/8/layout/list1"/>
    <dgm:cxn modelId="{A97530BB-BB84-48B2-B666-6521DF1C309E}" type="presParOf" srcId="{B0094465-AC2C-47BC-B215-9F7967EA94B5}" destId="{7E0760DA-17DA-4770-8615-6B6708552617}" srcOrd="1" destOrd="0" presId="urn:microsoft.com/office/officeart/2005/8/layout/list1"/>
    <dgm:cxn modelId="{F6F6F199-B5FD-4C87-A3D2-807028D26FB4}" type="presParOf" srcId="{B7349147-0D51-47CA-AA15-7DD6118E1576}" destId="{13A5A676-EB93-410A-9A1E-C9D260B1C87F}" srcOrd="1" destOrd="0" presId="urn:microsoft.com/office/officeart/2005/8/layout/list1"/>
    <dgm:cxn modelId="{C6DACE65-F8E4-44B9-A367-2EFFF861DFF4}" type="presParOf" srcId="{B7349147-0D51-47CA-AA15-7DD6118E1576}" destId="{0062B0D0-5851-4715-9961-946AF1900394}" srcOrd="2" destOrd="0" presId="urn:microsoft.com/office/officeart/2005/8/layout/list1"/>
    <dgm:cxn modelId="{6A239EEC-00F3-4C74-B9A9-D1FAB991DF9C}" type="presParOf" srcId="{B7349147-0D51-47CA-AA15-7DD6118E1576}" destId="{1F2C6F67-9E39-4917-9486-025FBE8E0A30}" srcOrd="3" destOrd="0" presId="urn:microsoft.com/office/officeart/2005/8/layout/list1"/>
    <dgm:cxn modelId="{226DEA43-6862-408B-A567-A28744AEC92C}" type="presParOf" srcId="{B7349147-0D51-47CA-AA15-7DD6118E1576}" destId="{3151CA9B-6037-4C1D-8B39-04D984733B4F}" srcOrd="4" destOrd="0" presId="urn:microsoft.com/office/officeart/2005/8/layout/list1"/>
    <dgm:cxn modelId="{6C3BACBA-EC51-4F49-BAF1-CA8A0B2556B9}" type="presParOf" srcId="{3151CA9B-6037-4C1D-8B39-04D984733B4F}" destId="{D08A383D-2907-4CB4-9E8B-49ED761DE188}" srcOrd="0" destOrd="0" presId="urn:microsoft.com/office/officeart/2005/8/layout/list1"/>
    <dgm:cxn modelId="{399F4AF0-39F8-40C8-9E29-E8EE9D9FF9DB}" type="presParOf" srcId="{3151CA9B-6037-4C1D-8B39-04D984733B4F}" destId="{5CCEDA35-9C04-4A93-B002-55DD9EC04457}" srcOrd="1" destOrd="0" presId="urn:microsoft.com/office/officeart/2005/8/layout/list1"/>
    <dgm:cxn modelId="{A080D35C-9BCA-49BC-9549-0048314983EF}" type="presParOf" srcId="{B7349147-0D51-47CA-AA15-7DD6118E1576}" destId="{F0287547-22B9-4A72-97C8-447C50880A85}" srcOrd="5" destOrd="0" presId="urn:microsoft.com/office/officeart/2005/8/layout/list1"/>
    <dgm:cxn modelId="{99E1012B-B9B6-47F9-9243-DB783581151A}" type="presParOf" srcId="{B7349147-0D51-47CA-AA15-7DD6118E1576}" destId="{3B5CBA81-DDC2-47B2-BEE5-E2C7B23F863A}" srcOrd="6" destOrd="0" presId="urn:microsoft.com/office/officeart/2005/8/layout/list1"/>
    <dgm:cxn modelId="{70E32F4F-8BAF-49C8-AFAB-C3E53F7024C4}" type="presParOf" srcId="{B7349147-0D51-47CA-AA15-7DD6118E1576}" destId="{6EC92965-C17C-4D55-BC97-7E7BECC052EB}" srcOrd="7" destOrd="0" presId="urn:microsoft.com/office/officeart/2005/8/layout/list1"/>
    <dgm:cxn modelId="{49083788-BB53-4C17-B0E8-BCBCB4BF7376}" type="presParOf" srcId="{B7349147-0D51-47CA-AA15-7DD6118E1576}" destId="{22932D25-C6FC-4059-A508-D5F796094E90}" srcOrd="8" destOrd="0" presId="urn:microsoft.com/office/officeart/2005/8/layout/list1"/>
    <dgm:cxn modelId="{6DE821EB-01FE-496D-B8D6-BEE36353AC75}" type="presParOf" srcId="{22932D25-C6FC-4059-A508-D5F796094E90}" destId="{E904D06C-3C6F-4735-8ABE-EF0E774B8916}" srcOrd="0" destOrd="0" presId="urn:microsoft.com/office/officeart/2005/8/layout/list1"/>
    <dgm:cxn modelId="{4655B878-3701-4097-A916-71FC80B64364}" type="presParOf" srcId="{22932D25-C6FC-4059-A508-D5F796094E90}" destId="{928C9934-E592-40AE-8F3D-B3268055FAC5}" srcOrd="1" destOrd="0" presId="urn:microsoft.com/office/officeart/2005/8/layout/list1"/>
    <dgm:cxn modelId="{EDF5B8B5-F93D-4FCD-A7E6-C58FA1AD9C0D}" type="presParOf" srcId="{B7349147-0D51-47CA-AA15-7DD6118E1576}" destId="{7E21FA0A-693F-413F-AA65-EE2C77F8445F}" srcOrd="9" destOrd="0" presId="urn:microsoft.com/office/officeart/2005/8/layout/list1"/>
    <dgm:cxn modelId="{BF1DF7FF-5F6F-4F91-B76A-391D3CA2E699}" type="presParOf" srcId="{B7349147-0D51-47CA-AA15-7DD6118E1576}" destId="{68112A60-95E0-4B1B-B4EE-F0AD8DF941F4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13AD6-DE45-4AC6-90E5-F955587D705A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59F32-AE0D-47B2-9852-BD2E50373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524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59F32-AE0D-47B2-9852-BD2E5037323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59F32-AE0D-47B2-9852-BD2E5037323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59F32-AE0D-47B2-9852-BD2E5037323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927E0-1598-476B-87A0-6281CA5A4C08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59F32-AE0D-47B2-9852-BD2E50373239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59F32-AE0D-47B2-9852-BD2E5037323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59F32-AE0D-47B2-9852-BD2E5037323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927E0-1598-476B-87A0-6281CA5A4C0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59F32-AE0D-47B2-9852-BD2E5037323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59F32-AE0D-47B2-9852-BD2E5037323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59F32-AE0D-47B2-9852-BD2E5037323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59F32-AE0D-47B2-9852-BD2E5037323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59F32-AE0D-47B2-9852-BD2E5037323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838200"/>
            <a:ext cx="7620000" cy="1014984"/>
          </a:xfrm>
        </p:spPr>
        <p:txBody>
          <a:bodyPr>
            <a:normAutofit fontScale="90000"/>
          </a:bodyPr>
          <a:lstStyle/>
          <a:p>
            <a:pPr marL="838200" indent="-838200" algn="l">
              <a:defRPr/>
            </a:pPr>
            <a:r>
              <a:rPr lang="en-US" sz="4000" dirty="0" smtClean="0"/>
              <a:t>Endometriosis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</a:t>
            </a:r>
            <a:r>
              <a:rPr lang="en-US" sz="2400" dirty="0" smtClean="0">
                <a:latin typeface="Times New Roman" pitchFamily="18" charset="0"/>
              </a:rPr>
              <a:t>Presence of endometrial tissue (glands &amp; stroma) outside the uterus which induces  chronic inflammatory reaction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smtClean="0">
                <a:latin typeface="Times New Roman" pitchFamily="18" charset="0"/>
              </a:rPr>
              <a:t>Affects general physical, mental &amp; social well being.</a:t>
            </a:r>
            <a:br>
              <a:rPr lang="en-US" sz="2400" dirty="0" smtClean="0">
                <a:latin typeface="Times New Roman" pitchFamily="18" charset="0"/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</a:t>
            </a:r>
            <a:r>
              <a:rPr lang="en-US" sz="4400" dirty="0" smtClean="0"/>
              <a:t>Endometriosis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048000"/>
            <a:ext cx="7854696" cy="2057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endParaRPr lang="en-US" sz="2000" dirty="0" smtClean="0"/>
          </a:p>
          <a:p>
            <a:pPr algn="l" eaLnBrk="1" hangingPunct="1">
              <a:defRPr/>
            </a:pPr>
            <a:endParaRPr lang="en-US" sz="2400" dirty="0" smtClean="0"/>
          </a:p>
        </p:txBody>
      </p:sp>
      <p:pic>
        <p:nvPicPr>
          <p:cNvPr id="3076" name="Picture 5" descr="endo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090862"/>
            <a:ext cx="25050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4038600" cy="528812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b="1" dirty="0" smtClean="0"/>
              <a:t>Transplantation theory:</a:t>
            </a:r>
          </a:p>
          <a:p>
            <a:r>
              <a:rPr lang="en-US" dirty="0" smtClean="0"/>
              <a:t>Originally proposed by Sampson in 1920</a:t>
            </a:r>
          </a:p>
          <a:p>
            <a:r>
              <a:rPr lang="en-US" dirty="0" smtClean="0"/>
              <a:t>Based on assumption that endometriosis is caused by implantation of the endometrial cells by </a:t>
            </a:r>
            <a:r>
              <a:rPr lang="en-US" dirty="0" err="1" smtClean="0">
                <a:solidFill>
                  <a:srgbClr val="0070C0"/>
                </a:solidFill>
              </a:rPr>
              <a:t>transtubal</a:t>
            </a:r>
            <a:r>
              <a:rPr lang="en-US" dirty="0" smtClean="0">
                <a:solidFill>
                  <a:srgbClr val="0070C0"/>
                </a:solidFill>
              </a:rPr>
              <a:t> regurgitation during menstruation.</a:t>
            </a:r>
          </a:p>
          <a:p>
            <a:r>
              <a:rPr lang="en-US" dirty="0" smtClean="0"/>
              <a:t>Seen in 70-90% of women , more common in endometriosis</a:t>
            </a:r>
          </a:p>
          <a:p>
            <a:endParaRPr lang="en-US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90600"/>
            <a:ext cx="457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990600"/>
            <a:ext cx="487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3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4724400" cy="1582621"/>
          </a:xfrm>
        </p:spPr>
        <p:txBody>
          <a:bodyPr>
            <a:normAutofit/>
          </a:bodyPr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400" dirty="0" smtClean="0"/>
              <a:t>A; </a:t>
            </a:r>
            <a:r>
              <a:rPr lang="en-US" sz="1400" dirty="0" err="1" smtClean="0"/>
              <a:t>androstendione</a:t>
            </a:r>
            <a:r>
              <a:rPr lang="en-US" sz="1400" dirty="0" smtClean="0"/>
              <a:t>, AA; </a:t>
            </a:r>
            <a:r>
              <a:rPr lang="en-US" sz="1400" dirty="0" err="1" smtClean="0"/>
              <a:t>arachidonic</a:t>
            </a:r>
            <a:r>
              <a:rPr lang="en-US" sz="1400" dirty="0" smtClean="0"/>
              <a:t> acid, </a:t>
            </a:r>
            <a:r>
              <a:rPr lang="en-US" sz="1400" dirty="0" err="1" smtClean="0"/>
              <a:t>Arom</a:t>
            </a:r>
            <a:r>
              <a:rPr lang="en-US" sz="1400" dirty="0" smtClean="0"/>
              <a:t>; </a:t>
            </a:r>
            <a:r>
              <a:rPr lang="en-US" sz="1400" dirty="0" err="1" smtClean="0"/>
              <a:t>aromatase</a:t>
            </a:r>
            <a:r>
              <a:rPr lang="en-US" sz="1400" dirty="0" smtClean="0"/>
              <a:t> P450,E2; </a:t>
            </a:r>
            <a:r>
              <a:rPr lang="en-US" sz="1400" dirty="0" err="1" smtClean="0"/>
              <a:t>estradiol</a:t>
            </a:r>
            <a:r>
              <a:rPr lang="en-US" sz="1400" dirty="0" smtClean="0"/>
              <a:t>, IL-I </a:t>
            </a:r>
            <a:r>
              <a:rPr lang="el-GR" sz="1400" dirty="0" smtClean="0">
                <a:latin typeface="Constantia"/>
              </a:rPr>
              <a:t>β</a:t>
            </a:r>
            <a:r>
              <a:rPr lang="en-US" sz="1400" dirty="0" smtClean="0"/>
              <a:t>  interleukin1 </a:t>
            </a:r>
            <a:r>
              <a:rPr lang="el-GR" sz="1400" dirty="0" smtClean="0">
                <a:latin typeface="Constantia"/>
              </a:rPr>
              <a:t>β</a:t>
            </a:r>
            <a:r>
              <a:rPr lang="en-US" sz="1400" dirty="0" smtClean="0"/>
              <a:t>, TNF-    tumor necrosis factor     , VEGF; vascular endothelial growth factor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820" r="10820"/>
          <a:stretch>
            <a:fillRect/>
          </a:stretch>
        </p:blipFill>
        <p:spPr bwMode="auto">
          <a:xfrm rot="420000">
            <a:off x="3193534" y="1140221"/>
            <a:ext cx="5061982" cy="393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914400" y="57150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3810000" y="54864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21336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Peritoneal Environment in Endometriosis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400" y="19050"/>
            <a:ext cx="91186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"/>
            <a:ext cx="91821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Is It Inherited 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82296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/>
              <a:t>    </a:t>
            </a:r>
          </a:p>
          <a:p>
            <a:r>
              <a:rPr lang="en-US" sz="2800" dirty="0" smtClean="0"/>
              <a:t>No </a:t>
            </a:r>
            <a:r>
              <a:rPr lang="en-US" sz="2800" dirty="0" err="1" smtClean="0"/>
              <a:t>Mendelian</a:t>
            </a:r>
            <a:r>
              <a:rPr lang="en-US" sz="2800" dirty="0" smtClean="0"/>
              <a:t> pattern of inheritance,                multi factorial inheritance is suggested.</a:t>
            </a: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Risk of endometriosis is 7 times if first degree relative is affected.</a:t>
            </a:r>
          </a:p>
          <a:p>
            <a:r>
              <a:rPr lang="en-US" sz="2800" dirty="0" smtClean="0"/>
              <a:t>75% incidence in monozygotic twins.</a:t>
            </a:r>
          </a:p>
          <a:p>
            <a:r>
              <a:rPr lang="en-US" sz="2800" dirty="0" smtClean="0"/>
              <a:t>No mutations have been identified so far.</a:t>
            </a:r>
          </a:p>
          <a:p>
            <a:r>
              <a:rPr lang="en-US" sz="2800" dirty="0" smtClean="0"/>
              <a:t>Aneuploidy- chromosome 11,16,17,                      losses of 1p,22q,5p,6q,16,&amp;18  have been demonstrated in </a:t>
            </a:r>
            <a:r>
              <a:rPr lang="en-US" sz="2800" dirty="0" err="1" smtClean="0"/>
              <a:t>endometriotic</a:t>
            </a:r>
            <a:r>
              <a:rPr lang="en-US" sz="2800" dirty="0" smtClean="0"/>
              <a:t> cells.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Grading of Endometriosis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0"/>
          <a:ext cx="7772400" cy="681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356360"/>
                <a:gridCol w="1554480"/>
                <a:gridCol w="1554480"/>
                <a:gridCol w="1554480"/>
              </a:tblGrid>
              <a:tr h="32657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Endometriosis </a:t>
                      </a:r>
                      <a:endParaRPr lang="en-US" sz="16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Deposits </a:t>
                      </a:r>
                      <a:endParaRPr lang="en-US" sz="16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&lt; 1cm</a:t>
                      </a:r>
                      <a:endParaRPr lang="en-US" sz="16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1-3 cm</a:t>
                      </a:r>
                      <a:endParaRPr lang="en-US" sz="16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&gt; 3cm</a:t>
                      </a:r>
                      <a:endParaRPr lang="en-US" sz="16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5626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Peritoneal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Superficial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4</a:t>
                      </a:r>
                      <a:endParaRPr lang="en-US" sz="1800" b="1" dirty="0"/>
                    </a:p>
                  </a:txBody>
                  <a:tcPr/>
                </a:tc>
              </a:tr>
              <a:tr h="356260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Deep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4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8</a:t>
                      </a:r>
                      <a:endParaRPr lang="en-US" sz="1800" b="1" dirty="0"/>
                    </a:p>
                  </a:txBody>
                  <a:tcPr/>
                </a:tc>
              </a:tr>
              <a:tr h="56407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Ovary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Right superficial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4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8</a:t>
                      </a:r>
                      <a:endParaRPr lang="en-US" sz="1800" b="1" dirty="0"/>
                    </a:p>
                  </a:txBody>
                  <a:tcPr/>
                </a:tc>
              </a:tr>
              <a:tr h="356260"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Right deep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4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16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20</a:t>
                      </a:r>
                      <a:endParaRPr lang="en-US" sz="1800" b="1" dirty="0"/>
                    </a:p>
                  </a:txBody>
                  <a:tcPr/>
                </a:tc>
              </a:tr>
              <a:tr h="564078"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Left superficial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4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8</a:t>
                      </a:r>
                      <a:endParaRPr lang="en-US" sz="1800" b="1" dirty="0"/>
                    </a:p>
                  </a:txBody>
                  <a:tcPr/>
                </a:tc>
              </a:tr>
              <a:tr h="356260"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Left</a:t>
                      </a:r>
                      <a:r>
                        <a:rPr lang="en-US" sz="1600" b="1" baseline="0" dirty="0" smtClean="0"/>
                        <a:t> deep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4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16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20</a:t>
                      </a:r>
                      <a:endParaRPr lang="en-US" sz="1800" b="1" dirty="0"/>
                    </a:p>
                  </a:txBody>
                  <a:tcPr/>
                </a:tc>
              </a:tr>
              <a:tr h="56407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Cul-de-sac obliteration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Partial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4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Complete</a:t>
                      </a:r>
                      <a:r>
                        <a:rPr lang="en-US" sz="1800" b="1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40</a:t>
                      </a:r>
                      <a:endParaRPr lang="en-US" sz="1800" b="1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Adhesions 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Enclosure 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&lt;1/3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1/3-2/3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&gt;2/3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5626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Ovary</a:t>
                      </a:r>
                      <a:r>
                        <a:rPr lang="en-US" sz="1600" b="1" baseline="0" dirty="0" smtClean="0"/>
                        <a:t>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Right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filmsy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4</a:t>
                      </a:r>
                      <a:endParaRPr lang="en-US" sz="1800" b="1" dirty="0"/>
                    </a:p>
                  </a:txBody>
                  <a:tcPr/>
                </a:tc>
              </a:tr>
              <a:tr h="356260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Right dense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4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8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16</a:t>
                      </a:r>
                      <a:endParaRPr lang="en-US" sz="1800" b="1" dirty="0"/>
                    </a:p>
                  </a:txBody>
                  <a:tcPr/>
                </a:tc>
              </a:tr>
              <a:tr h="356260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Left </a:t>
                      </a:r>
                      <a:r>
                        <a:rPr lang="en-US" sz="1600" b="1" dirty="0" err="1" smtClean="0"/>
                        <a:t>filmsy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4</a:t>
                      </a:r>
                      <a:endParaRPr lang="en-US" sz="1800" b="1" dirty="0"/>
                    </a:p>
                  </a:txBody>
                  <a:tcPr/>
                </a:tc>
              </a:tr>
              <a:tr h="356260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Left dense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4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8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16</a:t>
                      </a:r>
                      <a:endParaRPr lang="en-US" sz="1800" b="1" dirty="0"/>
                    </a:p>
                  </a:txBody>
                  <a:tcPr/>
                </a:tc>
              </a:tr>
              <a:tr h="35626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Tube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Right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filmsy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4</a:t>
                      </a:r>
                      <a:endParaRPr lang="en-US" sz="1800" b="1" dirty="0"/>
                    </a:p>
                  </a:txBody>
                  <a:tcPr/>
                </a:tc>
              </a:tr>
              <a:tr h="356260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Right dense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4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8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16</a:t>
                      </a:r>
                      <a:endParaRPr lang="en-US" sz="1800" b="1" dirty="0"/>
                    </a:p>
                  </a:txBody>
                  <a:tcPr/>
                </a:tc>
              </a:tr>
              <a:tr h="356260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Left </a:t>
                      </a:r>
                      <a:r>
                        <a:rPr lang="en-US" sz="1600" b="1" dirty="0" err="1" smtClean="0"/>
                        <a:t>filmsy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4</a:t>
                      </a:r>
                      <a:endParaRPr lang="en-US" sz="1800" b="1" dirty="0"/>
                    </a:p>
                  </a:txBody>
                  <a:tcPr/>
                </a:tc>
              </a:tr>
              <a:tr h="356260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Left dense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4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8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16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9159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000">
            <a:off x="-621" y="-305561"/>
            <a:ext cx="9146597" cy="731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Clinical Presentation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434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Severe </a:t>
            </a:r>
            <a:r>
              <a:rPr lang="en-US" dirty="0" err="1" smtClean="0"/>
              <a:t>dysmenorrhoea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Deep </a:t>
            </a:r>
            <a:r>
              <a:rPr lang="en-US" dirty="0" err="1" smtClean="0"/>
              <a:t>dyspareunia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Chronic pelvic pain</a:t>
            </a:r>
          </a:p>
          <a:p>
            <a:pPr>
              <a:buNone/>
            </a:pPr>
            <a:r>
              <a:rPr lang="en-US" dirty="0" smtClean="0"/>
              <a:t>Ovulation pain</a:t>
            </a:r>
          </a:p>
          <a:p>
            <a:pPr>
              <a:buNone/>
            </a:pPr>
            <a:r>
              <a:rPr lang="en-US" dirty="0" err="1" smtClean="0"/>
              <a:t>Perimenstural</a:t>
            </a:r>
            <a:r>
              <a:rPr lang="en-US" dirty="0" smtClean="0"/>
              <a:t> pain/bleed</a:t>
            </a:r>
          </a:p>
          <a:p>
            <a:pPr>
              <a:buNone/>
            </a:pPr>
            <a:r>
              <a:rPr lang="en-US" dirty="0" smtClean="0"/>
              <a:t>Infertility</a:t>
            </a:r>
          </a:p>
          <a:p>
            <a:pPr>
              <a:buNone/>
            </a:pPr>
            <a:r>
              <a:rPr lang="en-US" dirty="0" smtClean="0"/>
              <a:t>Chronic fatigue</a:t>
            </a:r>
          </a:p>
          <a:p>
            <a:pPr>
              <a:buNone/>
            </a:pPr>
            <a:r>
              <a:rPr lang="en-US" dirty="0" smtClean="0"/>
              <a:t>Pain during defecation</a:t>
            </a:r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4038600" y="1143000"/>
            <a:ext cx="4495800" cy="42672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62400" y="2286000"/>
            <a:ext cx="464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Variable</a:t>
            </a:r>
          </a:p>
          <a:p>
            <a:pPr algn="ctr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Need high index </a:t>
            </a: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of suspicion</a:t>
            </a:r>
          </a:p>
          <a:p>
            <a:pPr algn="ctr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Usually delay of many years</a:t>
            </a: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b/w </a:t>
            </a: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Symptoms and Definitive diagnosis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5400" b="1" i="1" dirty="0" smtClean="0"/>
              <a:t/>
            </a:r>
            <a:br>
              <a:rPr lang="en-US" sz="5400" b="1" i="1" dirty="0" smtClean="0"/>
            </a:br>
            <a:r>
              <a:rPr lang="en-US" sz="4800" b="1" i="1" dirty="0" smtClean="0"/>
              <a:t> </a:t>
            </a:r>
            <a:r>
              <a:rPr lang="en-US" sz="5300" b="1" dirty="0" err="1" smtClean="0"/>
              <a:t>Dysmenorrhea</a:t>
            </a:r>
            <a:r>
              <a:rPr lang="en-US" sz="5300" b="1" dirty="0" smtClean="0"/>
              <a:t> &amp; pelvic pain-</a:t>
            </a:r>
            <a:endParaRPr lang="en-US" sz="53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229600" cy="534354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Often starts after years of pain free menses.</a:t>
            </a:r>
          </a:p>
          <a:p>
            <a:r>
              <a:rPr lang="en-US" sz="2800" dirty="0" smtClean="0"/>
              <a:t>Starts before the onset of periods and continues throughout menses</a:t>
            </a:r>
            <a:r>
              <a:rPr lang="en-US" sz="2800" i="1" dirty="0" smtClean="0"/>
              <a:t>     </a:t>
            </a:r>
          </a:p>
          <a:p>
            <a:r>
              <a:rPr lang="en-US" sz="2800" dirty="0" smtClean="0"/>
              <a:t>Most studies failed to show correlation between degree of pain and severity of endometriosis.</a:t>
            </a:r>
          </a:p>
          <a:p>
            <a:r>
              <a:rPr lang="en-US" sz="2800" dirty="0" smtClean="0"/>
              <a:t>Causation of pain –</a:t>
            </a:r>
            <a:endParaRPr lang="en-US" dirty="0" smtClean="0"/>
          </a:p>
          <a:p>
            <a:pPr lvl="1"/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local peritoneal inflammation,</a:t>
            </a:r>
          </a:p>
          <a:p>
            <a:pPr lvl="1"/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deep infiltration- proximity to nerve fibers,</a:t>
            </a:r>
          </a:p>
          <a:p>
            <a:pPr lvl="1"/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adhesion formation and fibrotic thickening, </a:t>
            </a:r>
          </a:p>
          <a:p>
            <a:pPr lvl="1"/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collection of shed menstrual blood in implants, resulting in painful traction with physiological movements.</a:t>
            </a:r>
          </a:p>
        </p:txBody>
      </p:sp>
    </p:spTree>
    <p:extLst>
      <p:ext uri="{BB962C8B-B14F-4D97-AF65-F5344CB8AC3E}">
        <p14:creationId xmlns="" xmlns:p14="http://schemas.microsoft.com/office/powerpoint/2010/main" val="9706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610600" cy="5410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624"/>
              </a:spcBef>
              <a:buFont typeface="Wingdings 2"/>
              <a:buChar char=""/>
            </a:pPr>
            <a:r>
              <a:rPr lang="en-US" dirty="0">
                <a:solidFill>
                  <a:srgbClr val="000000"/>
                </a:solidFill>
                <a:latin typeface="Times New Roman"/>
              </a:rPr>
              <a:t>Presence of endometrial tissue (glands &amp; </a:t>
            </a:r>
            <a:r>
              <a:rPr lang="en-US" dirty="0" err="1">
                <a:solidFill>
                  <a:srgbClr val="000000"/>
                </a:solidFill>
                <a:latin typeface="Times New Roman"/>
              </a:rPr>
              <a:t>stroma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) outside the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uterus</a:t>
            </a:r>
          </a:p>
          <a:p>
            <a:pPr marL="0" indent="0">
              <a:lnSpc>
                <a:spcPct val="90000"/>
              </a:lnSpc>
              <a:spcBef>
                <a:spcPts val="624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Times New Roman"/>
              </a:rPr>
              <a:t>___________________________________________________</a:t>
            </a:r>
            <a:endParaRPr lang="en-US" dirty="0"/>
          </a:p>
          <a:p>
            <a:pPr marL="0" indent="0">
              <a:lnSpc>
                <a:spcPct val="90000"/>
              </a:lnSpc>
              <a:spcBef>
                <a:spcPts val="624"/>
              </a:spcBef>
              <a:buNone/>
            </a:pP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</a:rPr>
              <a:t>It is a progressive debilitating disease affecting general physical, mental &amp; social well being of women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latin typeface="Times New Roman" pitchFamily="18" charset="0"/>
              </a:rPr>
              <a:t>___________________________________________________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</a:rPr>
              <a:t>Affects nearly 7 to10% of the women in reproductive age, 30% of those who are infertile or present with pain.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latin typeface="Times New Roman" pitchFamily="18" charset="0"/>
              </a:rPr>
              <a:t>___________________________________________________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</a:rPr>
              <a:t>The most frequent sites of implantation are pelvic viscera and the peritoneum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latin typeface="Times New Roman" pitchFamily="18" charset="0"/>
              </a:rPr>
              <a:t>___________________________________________________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</a:rPr>
              <a:t>Less commonly cervix, </a:t>
            </a:r>
            <a:r>
              <a:rPr lang="en-US" sz="2800" dirty="0" err="1" smtClean="0">
                <a:latin typeface="Times New Roman" pitchFamily="18" charset="0"/>
              </a:rPr>
              <a:t>hernial</a:t>
            </a:r>
            <a:r>
              <a:rPr lang="en-US" sz="2800" dirty="0" smtClean="0">
                <a:latin typeface="Times New Roman" pitchFamily="18" charset="0"/>
              </a:rPr>
              <a:t> sacs, the umbilicus, </a:t>
            </a:r>
            <a:r>
              <a:rPr lang="en-US" sz="2800" dirty="0" err="1" smtClean="0">
                <a:latin typeface="Times New Roman" pitchFamily="18" charset="0"/>
              </a:rPr>
              <a:t>laparotomy</a:t>
            </a:r>
            <a:r>
              <a:rPr lang="en-US" sz="2800" dirty="0" smtClean="0">
                <a:latin typeface="Times New Roman" pitchFamily="18" charset="0"/>
              </a:rPr>
              <a:t>  or episiotomy scars may be involved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792162"/>
          </a:xfrm>
        </p:spPr>
        <p:txBody>
          <a:bodyPr>
            <a:normAutofit fontScale="90000"/>
          </a:bodyPr>
          <a:lstStyle/>
          <a:p>
            <a:r>
              <a:rPr lang="en-US" sz="5400" b="1" i="1" dirty="0" smtClean="0"/>
              <a:t/>
            </a:r>
            <a:br>
              <a:rPr lang="en-US" sz="5400" b="1" i="1" dirty="0" smtClean="0"/>
            </a:br>
            <a:r>
              <a:rPr lang="en-US" sz="4800" b="1" i="1" dirty="0" smtClean="0"/>
              <a:t> </a:t>
            </a:r>
            <a:r>
              <a:rPr lang="en-US" sz="5300" b="1" dirty="0" smtClean="0"/>
              <a:t>Infertility</a:t>
            </a:r>
            <a:endParaRPr lang="en-US" sz="5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Possible mechanisms</a:t>
            </a: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Mechanical causes</a:t>
            </a:r>
          </a:p>
          <a:p>
            <a:pPr lvl="1"/>
            <a:r>
              <a:rPr lang="en-US" dirty="0" smtClean="0"/>
              <a:t>Altered </a:t>
            </a:r>
            <a:r>
              <a:rPr lang="en-US" dirty="0" err="1" smtClean="0"/>
              <a:t>tubo</a:t>
            </a:r>
            <a:r>
              <a:rPr lang="en-US" dirty="0" smtClean="0"/>
              <a:t> ovarian relationships</a:t>
            </a:r>
          </a:p>
          <a:p>
            <a:pPr lvl="1"/>
            <a:r>
              <a:rPr lang="en-US" dirty="0" smtClean="0"/>
              <a:t>Altered tubal motility</a:t>
            </a:r>
          </a:p>
          <a:p>
            <a:pPr lvl="1"/>
            <a:r>
              <a:rPr lang="en-US" dirty="0" smtClean="0"/>
              <a:t>Impaired </a:t>
            </a:r>
            <a:r>
              <a:rPr lang="en-US" dirty="0" err="1" smtClean="0"/>
              <a:t>oocyte</a:t>
            </a:r>
            <a:r>
              <a:rPr lang="en-US" dirty="0" smtClean="0"/>
              <a:t> pickup</a:t>
            </a: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Alterations in peritoneal fluid</a:t>
            </a:r>
          </a:p>
          <a:p>
            <a:pPr lvl="1"/>
            <a:r>
              <a:rPr lang="en-US" dirty="0" smtClean="0"/>
              <a:t>↑Macrophages, PGs, Cytokines - affect sperm motility, sperm oocyte interaction, sperm phagocytosis, implantation failure</a:t>
            </a: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Alteration of systemic immune response</a:t>
            </a:r>
          </a:p>
          <a:p>
            <a:pPr lvl="1"/>
            <a:r>
              <a:rPr lang="en-US" dirty="0" smtClean="0"/>
              <a:t>↑ </a:t>
            </a:r>
            <a:r>
              <a:rPr lang="en-US" dirty="0" err="1" smtClean="0"/>
              <a:t>antiendometrial</a:t>
            </a:r>
            <a:r>
              <a:rPr lang="en-US" dirty="0" smtClean="0"/>
              <a:t> antibodies </a:t>
            </a:r>
            <a:r>
              <a:rPr lang="en-US" i="1" dirty="0" smtClean="0"/>
              <a:t>–(</a:t>
            </a:r>
            <a:r>
              <a:rPr lang="en-US" i="1" dirty="0" err="1" smtClean="0"/>
              <a:t>Gajbhiye</a:t>
            </a:r>
            <a:r>
              <a:rPr lang="en-US" i="1" dirty="0" smtClean="0"/>
              <a:t> et al 2008,Mathur et al 2000)</a:t>
            </a:r>
          </a:p>
          <a:p>
            <a:pPr lvl="1"/>
            <a:r>
              <a:rPr lang="en-US" dirty="0" smtClean="0"/>
              <a:t>↑ cell mediated gametocyte injury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48231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Hormonal factors-</a:t>
            </a:r>
          </a:p>
          <a:p>
            <a:pPr lvl="1"/>
            <a:r>
              <a:rPr lang="en-US" dirty="0" smtClean="0"/>
              <a:t>Defective </a:t>
            </a:r>
            <a:r>
              <a:rPr lang="en-US" dirty="0" err="1" smtClean="0"/>
              <a:t>folliculogenesis</a:t>
            </a:r>
            <a:endParaRPr lang="en-US" dirty="0" smtClean="0"/>
          </a:p>
          <a:p>
            <a:pPr lvl="1"/>
            <a:r>
              <a:rPr lang="en-US" dirty="0" smtClean="0"/>
              <a:t>Luteinized </a:t>
            </a:r>
            <a:r>
              <a:rPr lang="en-US" dirty="0" err="1" smtClean="0"/>
              <a:t>unruptured</a:t>
            </a:r>
            <a:r>
              <a:rPr lang="en-US" dirty="0" smtClean="0"/>
              <a:t> follicle (4-35%)</a:t>
            </a:r>
          </a:p>
          <a:p>
            <a:pPr lvl="1"/>
            <a:r>
              <a:rPr lang="en-US" dirty="0" err="1" smtClean="0"/>
              <a:t>Luteal</a:t>
            </a:r>
            <a:r>
              <a:rPr lang="en-US" dirty="0" smtClean="0"/>
              <a:t> phase deficiency</a:t>
            </a:r>
          </a:p>
          <a:p>
            <a:pPr lvl="1"/>
            <a:r>
              <a:rPr lang="en-US" dirty="0" err="1" smtClean="0"/>
              <a:t>Hyperprolactinemia</a:t>
            </a:r>
            <a:r>
              <a:rPr lang="en-US" dirty="0" smtClean="0"/>
              <a:t> and </a:t>
            </a:r>
            <a:r>
              <a:rPr lang="en-US" dirty="0" err="1" smtClean="0"/>
              <a:t>galactorrhea</a:t>
            </a:r>
            <a:endParaRPr lang="en-US" dirty="0" smtClean="0"/>
          </a:p>
          <a:p>
            <a:pPr lvl="1"/>
            <a:r>
              <a:rPr lang="en-US" dirty="0" smtClean="0"/>
              <a:t>Fertilization and implantation failure</a:t>
            </a:r>
          </a:p>
          <a:p>
            <a:r>
              <a:rPr lang="en-US" dirty="0" smtClean="0"/>
              <a:t>Monthly fecundity rate is lower in women with mild disease ( 5-11% </a:t>
            </a:r>
            <a:r>
              <a:rPr lang="en-US" dirty="0" err="1" smtClean="0"/>
              <a:t>vs</a:t>
            </a:r>
            <a:r>
              <a:rPr lang="en-US" dirty="0" smtClean="0"/>
              <a:t> 25%)</a:t>
            </a:r>
          </a:p>
          <a:p>
            <a:r>
              <a:rPr lang="en-US" dirty="0" smtClean="0"/>
              <a:t>No evidence that spontaneous abortion rates are higher in endometriosis.</a:t>
            </a:r>
          </a:p>
        </p:txBody>
      </p:sp>
    </p:spTree>
    <p:extLst>
      <p:ext uri="{BB962C8B-B14F-4D97-AF65-F5344CB8AC3E}">
        <p14:creationId xmlns="" xmlns:p14="http://schemas.microsoft.com/office/powerpoint/2010/main" val="78312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r>
              <a:rPr lang="en-US" sz="2000" dirty="0" smtClean="0"/>
              <a:t>.</a:t>
            </a:r>
            <a:r>
              <a:rPr lang="en-US" sz="4800" b="1" dirty="0" smtClean="0"/>
              <a:t>Diagnosis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998720"/>
          </a:xfrm>
        </p:spPr>
        <p:txBody>
          <a:bodyPr>
            <a:normAutofit/>
          </a:bodyPr>
          <a:lstStyle/>
          <a:p>
            <a:pPr lvl="1" algn="just"/>
            <a:r>
              <a:rPr lang="en-US" dirty="0" smtClean="0"/>
              <a:t>Pelvic tenderness, a fixed </a:t>
            </a:r>
            <a:r>
              <a:rPr lang="en-US" dirty="0" err="1" smtClean="0"/>
              <a:t>retroverted</a:t>
            </a:r>
            <a:r>
              <a:rPr lang="en-US" dirty="0" smtClean="0"/>
              <a:t> uterus, tender </a:t>
            </a:r>
            <a:r>
              <a:rPr lang="en-US" dirty="0" err="1" smtClean="0"/>
              <a:t>utero</a:t>
            </a:r>
            <a:r>
              <a:rPr lang="en-US" dirty="0" smtClean="0"/>
              <a:t>-sacral ligaments or enlarged ovaries  suggest endometriosis.</a:t>
            </a:r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Deeply infiltrating nodules on </a:t>
            </a:r>
            <a:r>
              <a:rPr lang="en-US" dirty="0" err="1" smtClean="0"/>
              <a:t>utero</a:t>
            </a:r>
            <a:r>
              <a:rPr lang="en-US" dirty="0" smtClean="0"/>
              <a:t>-sacral ligaments/POD or visible lesions on vagina or cervix give more certainty.</a:t>
            </a:r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The detection is improved if examined during menstruation. Acceptance may be an issue</a:t>
            </a:r>
          </a:p>
          <a:p>
            <a:pPr lvl="1" algn="just"/>
            <a:endParaRPr lang="en-US" dirty="0" smtClean="0"/>
          </a:p>
          <a:p>
            <a:pPr lvl="1" algn="just"/>
            <a:r>
              <a:rPr lang="en-US" dirty="0" err="1" smtClean="0"/>
              <a:t>Rectovaginal</a:t>
            </a:r>
            <a:r>
              <a:rPr lang="en-US" dirty="0" smtClean="0"/>
              <a:t> examination is required if suspecting  DIE.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896112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Diagnosis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For a definitive diagnosis of endometriosis visual inspection of the pelvis at </a:t>
            </a:r>
            <a:r>
              <a:rPr lang="en-US" dirty="0" smtClean="0">
                <a:solidFill>
                  <a:srgbClr val="C00000"/>
                </a:solidFill>
              </a:rPr>
              <a:t>laparoscopy is the gold standard investigation,</a:t>
            </a:r>
            <a:r>
              <a:rPr lang="en-US" dirty="0" smtClean="0"/>
              <a:t> unless disease is visible in the vagina or elsewhere</a:t>
            </a:r>
            <a:r>
              <a:rPr lang="en-US" sz="2400" dirty="0" smtClean="0"/>
              <a:t>.(RCOG recommendation level B)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There is insufficient evidence to justify  timing the laparoscopy at a specific time in the menstrual cycle but it </a:t>
            </a:r>
            <a:r>
              <a:rPr lang="en-US" dirty="0" smtClean="0">
                <a:solidFill>
                  <a:srgbClr val="0070C0"/>
                </a:solidFill>
              </a:rPr>
              <a:t>should not be performed during or within 3 months of hormonal treatment </a:t>
            </a:r>
            <a:r>
              <a:rPr lang="en-US" dirty="0" smtClean="0"/>
              <a:t>so as to avoid under diagnosis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Is Histological confirmation necessary ?</a:t>
            </a:r>
            <a:br>
              <a:rPr lang="en-US" sz="3600" b="1" dirty="0" smtClean="0"/>
            </a:br>
            <a:r>
              <a:rPr lang="en-US" sz="3100" dirty="0" smtClean="0"/>
              <a:t>(RCOG Recommendations)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9248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Positive histology confirms the diagnosis of endometriosis</a:t>
            </a:r>
          </a:p>
          <a:p>
            <a:r>
              <a:rPr lang="en-US" dirty="0" smtClean="0"/>
              <a:t>Negative histology does not exclude it.</a:t>
            </a:r>
          </a:p>
          <a:p>
            <a:r>
              <a:rPr lang="en-US" dirty="0" smtClean="0"/>
              <a:t>Whether histology should be obtained if peritoneal disease alone is present is controversial.                    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Visual inspection is usually adequate but histological confirmation of at least one lesion is ideal.</a:t>
            </a:r>
          </a:p>
          <a:p>
            <a:r>
              <a:rPr lang="en-US" dirty="0" smtClean="0"/>
              <a:t>In case of ovarian </a:t>
            </a:r>
            <a:r>
              <a:rPr lang="en-US" dirty="0" err="1" smtClean="0"/>
              <a:t>endometrioma</a:t>
            </a:r>
            <a:r>
              <a:rPr lang="en-US" dirty="0" smtClean="0"/>
              <a:t> (more than 3cm) and in deeply infiltrating disease histology should be obtained to identify endometriosis and to exclude rare instances of malignancy.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685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TVS in diagnosing Endometriosis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pPr lvl="1" algn="just"/>
            <a:r>
              <a:rPr lang="en-US" dirty="0" smtClean="0"/>
              <a:t>Compared to laparoscopy, TVS has limited value in diagnosing peritoneal endometriosis</a:t>
            </a:r>
          </a:p>
          <a:p>
            <a:pPr lvl="1" algn="just"/>
            <a:r>
              <a:rPr lang="en-US" dirty="0"/>
              <a:t>B</a:t>
            </a:r>
            <a:r>
              <a:rPr lang="en-US" dirty="0" smtClean="0"/>
              <a:t>ut it is a useful tool both to make and exclude the diagnosis of ovarian </a:t>
            </a:r>
            <a:r>
              <a:rPr lang="en-US" dirty="0" err="1" smtClean="0"/>
              <a:t>endometrioma</a:t>
            </a:r>
            <a:r>
              <a:rPr lang="en-US" dirty="0" smtClean="0"/>
              <a:t>.                                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(RCOG  level A ,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Recomendations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.)</a:t>
            </a:r>
          </a:p>
          <a:p>
            <a:pPr marL="393192" lvl="1" indent="0" algn="just">
              <a:buNone/>
            </a:pPr>
            <a:endParaRPr lang="en-US" dirty="0" smtClean="0"/>
          </a:p>
          <a:p>
            <a:pPr>
              <a:spcBef>
                <a:spcPts val="624"/>
              </a:spcBef>
              <a:buFont typeface="Wingdings 2"/>
              <a:buChar char=""/>
            </a:pPr>
            <a:r>
              <a:rPr lang="en-US" dirty="0" smtClean="0"/>
              <a:t>TVS may have a role in the diagnosis of disease involving the bladder or rectum</a:t>
            </a:r>
          </a:p>
          <a:p>
            <a:pPr marL="0" indent="0">
              <a:spcBef>
                <a:spcPts val="624"/>
              </a:spcBef>
              <a:buNone/>
            </a:pPr>
            <a:endParaRPr lang="en-US" dirty="0" smtClean="0"/>
          </a:p>
          <a:p>
            <a:pPr>
              <a:spcBef>
                <a:spcPts val="624"/>
              </a:spcBef>
              <a:buFont typeface="Wingdings 2"/>
              <a:buChar char=""/>
            </a:pPr>
            <a:r>
              <a:rPr lang="en-US" dirty="0" smtClean="0">
                <a:solidFill>
                  <a:srgbClr val="000000"/>
                </a:solidFill>
              </a:rPr>
              <a:t>Sensitivity-83</a:t>
            </a:r>
            <a:r>
              <a:rPr lang="en-US" dirty="0">
                <a:solidFill>
                  <a:srgbClr val="000000"/>
                </a:solidFill>
              </a:rPr>
              <a:t>% &amp; specificity-98% for </a:t>
            </a:r>
            <a:r>
              <a:rPr lang="en-US" dirty="0" err="1">
                <a:solidFill>
                  <a:srgbClr val="000000"/>
                </a:solidFill>
              </a:rPr>
              <a:t>endometrioma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dirty="0"/>
          </a:p>
          <a:p>
            <a:pPr lvl="1" algn="just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Classical appearance-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90600"/>
            <a:ext cx="7772400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homogenous, </a:t>
            </a:r>
            <a:r>
              <a:rPr lang="en-US" dirty="0" err="1" smtClean="0">
                <a:solidFill>
                  <a:srgbClr val="C00000"/>
                </a:solidFill>
              </a:rPr>
              <a:t>hypoechoic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mass with </a:t>
            </a:r>
            <a:r>
              <a:rPr lang="en-US" dirty="0" smtClean="0">
                <a:solidFill>
                  <a:srgbClr val="C00000"/>
                </a:solidFill>
              </a:rPr>
              <a:t>low levels internal echoes </a:t>
            </a:r>
            <a:r>
              <a:rPr lang="en-US" dirty="0" smtClean="0"/>
              <a:t>with </a:t>
            </a:r>
            <a:r>
              <a:rPr lang="en-US" dirty="0" err="1" smtClean="0">
                <a:solidFill>
                  <a:srgbClr val="C00000"/>
                </a:solidFill>
              </a:rPr>
              <a:t>hyperechoic</a:t>
            </a:r>
            <a:r>
              <a:rPr lang="en-US" dirty="0" smtClean="0">
                <a:solidFill>
                  <a:srgbClr val="C00000"/>
                </a:solidFill>
              </a:rPr>
              <a:t> foci within wall.</a:t>
            </a:r>
          </a:p>
          <a:p>
            <a:pPr lvl="1"/>
            <a:r>
              <a:rPr lang="en-US" dirty="0" smtClean="0"/>
              <a:t>95% show internal echoes &amp; </a:t>
            </a:r>
            <a:r>
              <a:rPr lang="en-US" dirty="0" err="1" smtClean="0"/>
              <a:t>hyperechoic</a:t>
            </a:r>
            <a:r>
              <a:rPr lang="en-US" dirty="0" smtClean="0"/>
              <a:t> lesions are due to cholesterol deposits.</a:t>
            </a:r>
          </a:p>
          <a:p>
            <a:pPr lvl="1"/>
            <a:r>
              <a:rPr lang="en-US" dirty="0" smtClean="0"/>
              <a:t>Lesions- </a:t>
            </a:r>
            <a:r>
              <a:rPr lang="en-US" dirty="0" err="1" smtClean="0"/>
              <a:t>unilocular</a:t>
            </a:r>
            <a:r>
              <a:rPr lang="en-US" dirty="0" smtClean="0"/>
              <a:t>/ </a:t>
            </a:r>
            <a:r>
              <a:rPr lang="en-US" dirty="0" err="1" smtClean="0"/>
              <a:t>moltilocular</a:t>
            </a:r>
            <a:r>
              <a:rPr lang="en-US" dirty="0" smtClean="0"/>
              <a:t> with thick/thin septa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733800"/>
            <a:ext cx="1981200" cy="2581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313" y="3810000"/>
            <a:ext cx="2009913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8308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00962" cy="64294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</a:rPr>
              <a:t>Differential diagnosis: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5562600"/>
          </a:xfrm>
        </p:spPr>
        <p:txBody>
          <a:bodyPr>
            <a:noAutofit/>
          </a:bodyPr>
          <a:lstStyle/>
          <a:p>
            <a:pPr lvl="1"/>
            <a:r>
              <a:rPr lang="en-US" dirty="0" err="1" smtClean="0"/>
              <a:t>Dermoid</a:t>
            </a:r>
            <a:r>
              <a:rPr lang="en-US" dirty="0" smtClean="0"/>
              <a:t> cyst- acoustic shadowing (calcium) &amp; </a:t>
            </a:r>
            <a:r>
              <a:rPr lang="en-US" dirty="0" err="1" smtClean="0"/>
              <a:t>echogenic</a:t>
            </a:r>
            <a:r>
              <a:rPr lang="en-US" dirty="0" smtClean="0"/>
              <a:t> lesion (fat).</a:t>
            </a:r>
          </a:p>
          <a:p>
            <a:pPr lvl="1"/>
            <a:r>
              <a:rPr lang="en-US" dirty="0" smtClean="0"/>
              <a:t>Hemorrhagic cyst- high levels of internal echoes with thin walled cyst, resolves with time.</a:t>
            </a:r>
          </a:p>
          <a:p>
            <a:pPr lvl="1"/>
            <a:r>
              <a:rPr lang="en-US" dirty="0" smtClean="0"/>
              <a:t>Cystic neoplasm</a:t>
            </a:r>
          </a:p>
          <a:p>
            <a:pPr>
              <a:buNone/>
            </a:pPr>
            <a:r>
              <a:rPr lang="en-US" sz="2800" b="1" i="1" dirty="0" err="1" smtClean="0"/>
              <a:t>Transrectal</a:t>
            </a:r>
            <a:r>
              <a:rPr lang="en-US" sz="2800" b="1" i="1" dirty="0" smtClean="0"/>
              <a:t> ultrasound:</a:t>
            </a:r>
          </a:p>
          <a:p>
            <a:r>
              <a:rPr lang="en-US" sz="2400" dirty="0" smtClean="0"/>
              <a:t>Better resolution, diagnostic accuracy, restricted field of visualization (Distal bowel can be imaged).</a:t>
            </a:r>
          </a:p>
          <a:p>
            <a:r>
              <a:rPr lang="en-US" sz="2400" dirty="0" smtClean="0"/>
              <a:t>Deposits- </a:t>
            </a:r>
            <a:r>
              <a:rPr lang="en-US" sz="2400" dirty="0" smtClean="0">
                <a:solidFill>
                  <a:srgbClr val="C00000"/>
                </a:solidFill>
              </a:rPr>
              <a:t>round </a:t>
            </a:r>
            <a:r>
              <a:rPr lang="en-US" sz="2400" dirty="0" err="1" smtClean="0">
                <a:solidFill>
                  <a:srgbClr val="C00000"/>
                </a:solidFill>
              </a:rPr>
              <a:t>hypoechoic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infilteration</a:t>
            </a:r>
            <a:r>
              <a:rPr lang="en-US" sz="2400" dirty="0" smtClean="0">
                <a:solidFill>
                  <a:srgbClr val="C00000"/>
                </a:solidFill>
              </a:rPr>
              <a:t> of bowel wall </a:t>
            </a:r>
            <a:r>
              <a:rPr lang="en-US" sz="2400" dirty="0" smtClean="0"/>
              <a:t>is seen as thickening of </a:t>
            </a:r>
            <a:r>
              <a:rPr lang="en-US" sz="2400" dirty="0" err="1" smtClean="0"/>
              <a:t>muscularis</a:t>
            </a:r>
            <a:r>
              <a:rPr lang="en-US" sz="2400" dirty="0" smtClean="0"/>
              <a:t> </a:t>
            </a:r>
            <a:r>
              <a:rPr lang="en-US" sz="2400" dirty="0" err="1" smtClean="0"/>
              <a:t>propria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Sensitivity-97%, specificity-89% for rectal lesions ( better than MRI).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39731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92867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Role of Doppler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85860"/>
            <a:ext cx="5029200" cy="51435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Diagnostic accuracy is enhanced by </a:t>
            </a:r>
            <a:r>
              <a:rPr lang="en-US" dirty="0" err="1" smtClean="0"/>
              <a:t>doppler</a:t>
            </a:r>
            <a:r>
              <a:rPr lang="en-US" dirty="0" smtClean="0"/>
              <a:t>.</a:t>
            </a:r>
          </a:p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Pericystic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flow </a:t>
            </a:r>
            <a:r>
              <a:rPr lang="en-US" dirty="0" smtClean="0"/>
              <a:t>with RI more than 0.45, indicating low resistance waveform.</a:t>
            </a:r>
          </a:p>
          <a:p>
            <a:r>
              <a:rPr lang="en-US" sz="3000" b="1" i="1" dirty="0" smtClean="0"/>
              <a:t>MRI:</a:t>
            </a:r>
          </a:p>
          <a:p>
            <a:r>
              <a:rPr lang="en-US" dirty="0" smtClean="0"/>
              <a:t>Advantage of imaging entire pelvis in multiple planes.</a:t>
            </a:r>
          </a:p>
          <a:p>
            <a:r>
              <a:rPr lang="en-US" dirty="0" smtClean="0"/>
              <a:t>Particularly useful in evaluating rectum &amp; </a:t>
            </a:r>
            <a:r>
              <a:rPr lang="en-US" dirty="0" err="1" smtClean="0"/>
              <a:t>cul</a:t>
            </a:r>
            <a:r>
              <a:rPr lang="en-US" dirty="0" smtClean="0"/>
              <a:t> de sac.</a:t>
            </a:r>
          </a:p>
          <a:p>
            <a:r>
              <a:rPr lang="en-US" dirty="0" smtClean="0"/>
              <a:t>Appearance depends upon- iron content, proteins and products of blood degradation.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399" y="2286000"/>
            <a:ext cx="3648075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579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CA -125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Low sensitivity (25-50%), not used as screening method.</a:t>
            </a:r>
          </a:p>
          <a:p>
            <a:r>
              <a:rPr lang="en-US" dirty="0" smtClean="0"/>
              <a:t>Helpful to predict recurrence.</a:t>
            </a:r>
          </a:p>
          <a:p>
            <a:r>
              <a:rPr lang="en-US" dirty="0" smtClean="0"/>
              <a:t>Levels in non menstrual phase-</a:t>
            </a:r>
          </a:p>
          <a:p>
            <a:pPr lvl="1"/>
            <a:r>
              <a:rPr lang="en-US" dirty="0" smtClean="0"/>
              <a:t> Minimal/mild-14-31U/ml</a:t>
            </a:r>
          </a:p>
          <a:p>
            <a:pPr lvl="1"/>
            <a:r>
              <a:rPr lang="en-US" dirty="0" smtClean="0"/>
              <a:t>Moderate/severe-13-95U/ml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80% of patients with pelvic pain &amp; raised CA125 levels have endometriosis, while only 6% of those without endometriosis have raised CA125 levels</a:t>
            </a:r>
            <a:r>
              <a:rPr lang="en-US" dirty="0" smtClean="0"/>
              <a:t>. </a:t>
            </a:r>
            <a:r>
              <a:rPr lang="en-US" sz="1900" i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1900" i="1" dirty="0" err="1" smtClean="0">
                <a:solidFill>
                  <a:schemeClr val="accent2">
                    <a:lumMod val="75000"/>
                  </a:schemeClr>
                </a:solidFill>
              </a:rPr>
              <a:t>Pittaway</a:t>
            </a:r>
            <a:r>
              <a:rPr lang="en-US" sz="1900" i="1" dirty="0" smtClean="0">
                <a:solidFill>
                  <a:schemeClr val="accent2">
                    <a:lumMod val="75000"/>
                  </a:schemeClr>
                </a:solidFill>
              </a:rPr>
              <a:t> et al 1989)</a:t>
            </a:r>
          </a:p>
          <a:p>
            <a:pPr marL="0" indent="0">
              <a:buNone/>
            </a:pPr>
            <a:endParaRPr lang="en-US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/>
              <a:t>High levels of CA-125 have been reported in cases of large </a:t>
            </a:r>
            <a:r>
              <a:rPr lang="en-US" dirty="0" err="1" smtClean="0"/>
              <a:t>endometrioma</a:t>
            </a:r>
            <a:r>
              <a:rPr lang="en-US" dirty="0" smtClean="0"/>
              <a:t>/ ruptured </a:t>
            </a:r>
            <a:r>
              <a:rPr lang="en-US" dirty="0" err="1" smtClean="0"/>
              <a:t>endometriomas</a:t>
            </a:r>
            <a:r>
              <a:rPr lang="en-US" i="1" dirty="0" smtClean="0"/>
              <a:t>.</a:t>
            </a:r>
          </a:p>
          <a:p>
            <a:pPr>
              <a:buNone/>
            </a:pPr>
            <a:r>
              <a:rPr lang="en-US" i="1" dirty="0" smtClean="0"/>
              <a:t>   </a:t>
            </a:r>
            <a:r>
              <a:rPr lang="en-US" sz="1900" i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1900" i="1" dirty="0" err="1" smtClean="0">
                <a:solidFill>
                  <a:schemeClr val="accent2">
                    <a:lumMod val="75000"/>
                  </a:schemeClr>
                </a:solidFill>
              </a:rPr>
              <a:t>Shiau</a:t>
            </a:r>
            <a:r>
              <a:rPr lang="en-US" sz="1900" i="1" dirty="0" smtClean="0">
                <a:solidFill>
                  <a:schemeClr val="accent2">
                    <a:lumMod val="75000"/>
                  </a:schemeClr>
                </a:solidFill>
              </a:rPr>
              <a:t> et al 2008,Kahraman et al 2007,Ghaemmaghami et al 2007,Phuphong et al 2004)</a:t>
            </a:r>
            <a:endParaRPr lang="en-US" sz="19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063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831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Laparoscopy – gold standard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772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Diagnose the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extent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severity</a:t>
            </a:r>
            <a:r>
              <a:rPr lang="en-US" dirty="0" smtClean="0"/>
              <a:t> of disease.</a:t>
            </a:r>
          </a:p>
          <a:p>
            <a:r>
              <a:rPr lang="en-US" dirty="0" smtClean="0"/>
              <a:t>Should not be performed within 3 months of hormonal therapy to avoid under diagnosis.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Methodical approach required</a:t>
            </a:r>
            <a:r>
              <a:rPr lang="en-US" dirty="0" smtClean="0"/>
              <a:t>. </a:t>
            </a:r>
            <a:r>
              <a:rPr lang="en-US" dirty="0"/>
              <a:t>T</a:t>
            </a:r>
            <a:r>
              <a:rPr lang="en-US" dirty="0" smtClean="0"/>
              <a:t>horoughly inspect the lateral sidewalls, all ovarian surfaces, both sides of broad ligament, bladder, bowel serosa and inferior aspects of the </a:t>
            </a:r>
            <a:r>
              <a:rPr lang="en-US" dirty="0" err="1" smtClean="0"/>
              <a:t>cul</a:t>
            </a:r>
            <a:r>
              <a:rPr lang="en-US" dirty="0" smtClean="0"/>
              <a:t> de sac.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Uterine manipulation </a:t>
            </a:r>
            <a:r>
              <a:rPr lang="en-US" dirty="0" smtClean="0"/>
              <a:t>helps in visualizing POD and recto vaginal septum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Photography</a:t>
            </a:r>
            <a:r>
              <a:rPr lang="en-US" dirty="0" smtClean="0"/>
              <a:t> and video recording of the findings should be done ideally.</a:t>
            </a:r>
          </a:p>
        </p:txBody>
      </p:sp>
    </p:spTree>
    <p:extLst>
      <p:ext uri="{BB962C8B-B14F-4D97-AF65-F5344CB8AC3E}">
        <p14:creationId xmlns="" xmlns:p14="http://schemas.microsoft.com/office/powerpoint/2010/main" val="21489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955280" cy="487362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Treatment Options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247888" cy="4800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Medical Therapy</a:t>
            </a:r>
          </a:p>
          <a:p>
            <a:pPr lvl="1"/>
            <a:r>
              <a:rPr lang="en-US" dirty="0" smtClean="0"/>
              <a:t>NSAIDs and </a:t>
            </a:r>
            <a:r>
              <a:rPr lang="en-US" dirty="0"/>
              <a:t>C</a:t>
            </a:r>
            <a:r>
              <a:rPr lang="en-US" dirty="0" smtClean="0"/>
              <a:t>ox2 inhibitors</a:t>
            </a:r>
          </a:p>
          <a:p>
            <a:pPr lvl="1"/>
            <a:r>
              <a:rPr lang="en-US" dirty="0" smtClean="0"/>
              <a:t>COCs</a:t>
            </a:r>
          </a:p>
          <a:p>
            <a:pPr lvl="1"/>
            <a:r>
              <a:rPr lang="en-US" dirty="0" err="1" smtClean="0"/>
              <a:t>Progestogens</a:t>
            </a:r>
            <a:endParaRPr lang="en-US" dirty="0" smtClean="0"/>
          </a:p>
          <a:p>
            <a:pPr lvl="1"/>
            <a:r>
              <a:rPr lang="en-US" dirty="0" smtClean="0"/>
              <a:t>Anti </a:t>
            </a:r>
            <a:r>
              <a:rPr lang="en-US" dirty="0" err="1" smtClean="0"/>
              <a:t>progestins</a:t>
            </a:r>
            <a:endParaRPr lang="en-US" dirty="0" smtClean="0"/>
          </a:p>
          <a:p>
            <a:pPr lvl="1"/>
            <a:r>
              <a:rPr lang="en-US" dirty="0" err="1" smtClean="0"/>
              <a:t>GnRH</a:t>
            </a:r>
            <a:r>
              <a:rPr lang="en-US" dirty="0" smtClean="0"/>
              <a:t> agonists and antagonists</a:t>
            </a:r>
          </a:p>
          <a:p>
            <a:pPr marL="640080" indent="-246888">
              <a:spcBef>
                <a:spcPts val="528"/>
              </a:spcBef>
              <a:buClr>
                <a:schemeClr val="accent1"/>
              </a:buClr>
              <a:buSzPct val="85000"/>
              <a:buFont typeface="Wingdings 2"/>
              <a:buChar char=""/>
            </a:pPr>
            <a:r>
              <a:rPr lang="en-US" dirty="0" smtClean="0"/>
              <a:t>Aromatase inhibitors </a:t>
            </a:r>
          </a:p>
          <a:p>
            <a:pPr marL="640080" indent="-246888">
              <a:spcBef>
                <a:spcPts val="528"/>
              </a:spcBef>
              <a:buClr>
                <a:schemeClr val="accent1"/>
              </a:buClr>
              <a:buSzPct val="85000"/>
              <a:buFont typeface="Wingdings 2"/>
              <a:buChar char=""/>
            </a:pPr>
            <a:r>
              <a:rPr lang="en-US" sz="2200" dirty="0" smtClean="0">
                <a:solidFill>
                  <a:srgbClr val="000000"/>
                </a:solidFill>
              </a:rPr>
              <a:t>Selective </a:t>
            </a:r>
            <a:r>
              <a:rPr lang="en-US" sz="2200" dirty="0">
                <a:solidFill>
                  <a:srgbClr val="000000"/>
                </a:solidFill>
              </a:rPr>
              <a:t>Estrogen Receptor Modulators</a:t>
            </a:r>
            <a:endParaRPr lang="en-US" sz="2200" dirty="0"/>
          </a:p>
          <a:p>
            <a:pPr marL="736092" indent="-342900">
              <a:spcBef>
                <a:spcPts val="528"/>
              </a:spcBef>
            </a:pPr>
            <a:r>
              <a:rPr lang="en-US" sz="2200" dirty="0">
                <a:solidFill>
                  <a:srgbClr val="000000"/>
                </a:solidFill>
              </a:rPr>
              <a:t>Selective </a:t>
            </a:r>
            <a:r>
              <a:rPr lang="en-US" sz="2200" dirty="0" err="1">
                <a:solidFill>
                  <a:srgbClr val="000000"/>
                </a:solidFill>
              </a:rPr>
              <a:t>Progesteron</a:t>
            </a:r>
            <a:r>
              <a:rPr lang="en-US" sz="2200" dirty="0">
                <a:solidFill>
                  <a:srgbClr val="000000"/>
                </a:solidFill>
              </a:rPr>
              <a:t> Receptor </a:t>
            </a:r>
            <a:r>
              <a:rPr lang="en-US" sz="2200" dirty="0" smtClean="0">
                <a:solidFill>
                  <a:srgbClr val="000000"/>
                </a:solidFill>
              </a:rPr>
              <a:t>Modulators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Surgical Treatment</a:t>
            </a:r>
          </a:p>
          <a:p>
            <a:pPr lvl="1"/>
            <a:r>
              <a:rPr lang="en-US" dirty="0" smtClean="0"/>
              <a:t>Conservative Surgery</a:t>
            </a:r>
          </a:p>
          <a:p>
            <a:pPr lvl="1"/>
            <a:r>
              <a:rPr lang="en-US" dirty="0" smtClean="0"/>
              <a:t>Definitive Surgery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2050" name="Picture 2" descr="D:\sar_copy\graphics\LADIES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0"/>
            <a:ext cx="2514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772400" cy="1143000"/>
          </a:xfrm>
        </p:spPr>
        <p:txBody>
          <a:bodyPr>
            <a:noAutofit/>
          </a:bodyPr>
          <a:lstStyle/>
          <a:p>
            <a:pPr algn="r"/>
            <a:r>
              <a:rPr lang="en-US" sz="2400" b="1" dirty="0" smtClean="0"/>
              <a:t>Green-top Guideline No. 24</a:t>
            </a:r>
            <a:br>
              <a:rPr lang="en-US" sz="2400" b="1" dirty="0" smtClean="0"/>
            </a:br>
            <a:r>
              <a:rPr lang="en-US" sz="2400" dirty="0" smtClean="0"/>
              <a:t>October 2006</a:t>
            </a:r>
            <a:br>
              <a:rPr lang="en-US" sz="2400" dirty="0" smtClean="0"/>
            </a:br>
            <a:r>
              <a:rPr lang="en-US" sz="2400" dirty="0" smtClean="0"/>
              <a:t>(Minor revisions October 2008)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Inconclusive evidence, if NSAIDs (specifically naproxen ) are effective in managing end. associated pain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.(level-A)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Suppression of ovarian function for 6 </a:t>
            </a:r>
            <a:r>
              <a:rPr lang="en-US" sz="2400" dirty="0" err="1" smtClean="0">
                <a:solidFill>
                  <a:srgbClr val="C00000"/>
                </a:solidFill>
              </a:rPr>
              <a:t>mths</a:t>
            </a:r>
            <a:r>
              <a:rPr lang="en-US" sz="2400" dirty="0" smtClean="0">
                <a:solidFill>
                  <a:srgbClr val="C00000"/>
                </a:solidFill>
              </a:rPr>
              <a:t> reduces end. associated pain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.(level-A)</a:t>
            </a:r>
          </a:p>
          <a:p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COCs, MPA, </a:t>
            </a:r>
            <a:r>
              <a:rPr lang="en-US" sz="2400" dirty="0" err="1" smtClean="0">
                <a:solidFill>
                  <a:srgbClr val="0070C0"/>
                </a:solidFill>
              </a:rPr>
              <a:t>Danazol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Gestrinone</a:t>
            </a:r>
            <a:r>
              <a:rPr lang="en-US" sz="2400" dirty="0" smtClean="0">
                <a:solidFill>
                  <a:srgbClr val="0070C0"/>
                </a:solidFill>
              </a:rPr>
              <a:t> and </a:t>
            </a:r>
            <a:r>
              <a:rPr lang="en-US" sz="2400" dirty="0" err="1" smtClean="0">
                <a:solidFill>
                  <a:srgbClr val="0070C0"/>
                </a:solidFill>
              </a:rPr>
              <a:t>GnRH</a:t>
            </a:r>
            <a:r>
              <a:rPr lang="en-US" sz="2400" dirty="0" smtClean="0">
                <a:solidFill>
                  <a:srgbClr val="0070C0"/>
                </a:solidFill>
              </a:rPr>
              <a:t> agonists </a:t>
            </a:r>
            <a:r>
              <a:rPr lang="en-US" sz="2400" dirty="0" smtClean="0"/>
              <a:t>are equally effective but their adverse effects and cost profiles differ and can be chosen accordingly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(level-B)</a:t>
            </a:r>
          </a:p>
          <a:p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73" y="304800"/>
            <a:ext cx="318292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86512"/>
          </a:xfrm>
        </p:spPr>
        <p:txBody>
          <a:bodyPr>
            <a:normAutofit fontScale="90000"/>
          </a:bodyPr>
          <a:lstStyle/>
          <a:p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334000"/>
          </a:xfrm>
        </p:spPr>
        <p:txBody>
          <a:bodyPr>
            <a:normAutofit/>
          </a:bodyPr>
          <a:lstStyle/>
          <a:p>
            <a:pPr lvl="2"/>
            <a:r>
              <a:rPr lang="en-US" dirty="0" smtClean="0"/>
              <a:t>ACOG recommends 3 months trial of NSAID &amp; cyclic OCP. </a:t>
            </a:r>
          </a:p>
          <a:p>
            <a:pPr lvl="2"/>
            <a:r>
              <a:rPr lang="en-US" dirty="0" smtClean="0"/>
              <a:t>If pain persists after 3 months then laparoscopy</a:t>
            </a:r>
          </a:p>
          <a:p>
            <a:pPr lvl="2"/>
            <a:r>
              <a:rPr lang="en-US" dirty="0" smtClean="0"/>
              <a:t>If patient &gt; 18 yrs and wish to avoid surgery-empiric </a:t>
            </a:r>
            <a:r>
              <a:rPr lang="en-US" dirty="0" err="1" smtClean="0"/>
              <a:t>GnRHagonists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If pain resolves then diagnosis of endometriosis is confirmed</a:t>
            </a:r>
          </a:p>
          <a:p>
            <a:pPr lvl="2">
              <a:buNone/>
            </a:pPr>
            <a:endParaRPr lang="en-US" dirty="0" smtClean="0"/>
          </a:p>
          <a:p>
            <a:pPr lvl="2"/>
            <a:r>
              <a:rPr lang="en-US" dirty="0" smtClean="0"/>
              <a:t>Any low dose OCP containing 30-35 mg of </a:t>
            </a:r>
            <a:r>
              <a:rPr lang="en-US" dirty="0" err="1" smtClean="0"/>
              <a:t>ethinyl</a:t>
            </a:r>
            <a:r>
              <a:rPr lang="en-US" dirty="0" smtClean="0"/>
              <a:t> </a:t>
            </a:r>
            <a:r>
              <a:rPr lang="en-US" dirty="0" err="1" smtClean="0"/>
              <a:t>estradiol</a:t>
            </a:r>
            <a:r>
              <a:rPr lang="en-US" dirty="0" smtClean="0"/>
              <a:t> used </a:t>
            </a:r>
            <a:r>
              <a:rPr lang="en-US" dirty="0" smtClean="0">
                <a:solidFill>
                  <a:srgbClr val="0070C0"/>
                </a:solidFill>
              </a:rPr>
              <a:t>continuously</a:t>
            </a:r>
            <a:r>
              <a:rPr lang="en-US" dirty="0" smtClean="0"/>
              <a:t> (to achieve amenorrhea) can be effective in treatment of endometriosis. (</a:t>
            </a:r>
            <a:r>
              <a:rPr lang="en-US" dirty="0" err="1" smtClean="0"/>
              <a:t>Moghessi</a:t>
            </a:r>
            <a:r>
              <a:rPr lang="en-US" dirty="0" smtClean="0"/>
              <a:t> et al 1999)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Cyclic OCP is used to provide prophylaxis against either the development or recurrence of endometriosis.</a:t>
            </a:r>
          </a:p>
          <a:p>
            <a:pPr lvl="2"/>
            <a:endParaRPr lang="en-US" dirty="0" smtClean="0"/>
          </a:p>
          <a:p>
            <a:pPr lvl="2"/>
            <a:r>
              <a:rPr lang="en-US" dirty="0" err="1" smtClean="0"/>
              <a:t>Nuva</a:t>
            </a:r>
            <a:r>
              <a:rPr lang="en-US" dirty="0" smtClean="0"/>
              <a:t> ring can also be used.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>
            <a:normAutofit/>
          </a:bodyPr>
          <a:lstStyle/>
          <a:p>
            <a:r>
              <a:rPr lang="en-US" sz="4400" b="1" dirty="0" err="1" smtClean="0"/>
              <a:t>Progesterones</a:t>
            </a:r>
            <a:r>
              <a:rPr lang="en-US" sz="4400" b="1" dirty="0" smtClean="0"/>
              <a:t>(cont)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828800"/>
          <a:ext cx="73152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2057400"/>
                <a:gridCol w="2438400"/>
              </a:tblGrid>
              <a:tr h="61017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Drug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Dose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</a:tr>
              <a:tr h="61017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MPA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30mg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Daily , orally</a:t>
                      </a:r>
                      <a:endParaRPr lang="en-US" sz="2400" b="1" dirty="0"/>
                    </a:p>
                  </a:txBody>
                  <a:tcPr/>
                </a:tc>
              </a:tr>
              <a:tr h="987735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Norethisterone</a:t>
                      </a:r>
                      <a:r>
                        <a:rPr lang="en-US" sz="2400" b="1" dirty="0" smtClean="0"/>
                        <a:t> acetate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2.5-5mg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Daily,  orally</a:t>
                      </a:r>
                      <a:endParaRPr lang="en-US" sz="2400" b="1" dirty="0"/>
                    </a:p>
                  </a:txBody>
                  <a:tcPr/>
                </a:tc>
              </a:tr>
              <a:tr h="610173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Megesterol</a:t>
                      </a:r>
                      <a:r>
                        <a:rPr lang="en-US" sz="2400" b="1" dirty="0" smtClean="0"/>
                        <a:t>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40mg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Daily , orally</a:t>
                      </a:r>
                      <a:endParaRPr lang="en-US" sz="2400" b="1" dirty="0"/>
                    </a:p>
                  </a:txBody>
                  <a:tcPr/>
                </a:tc>
              </a:tr>
              <a:tr h="610173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Lynestrenol</a:t>
                      </a:r>
                      <a:r>
                        <a:rPr lang="en-US" sz="2400" b="1" dirty="0" smtClean="0"/>
                        <a:t>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10mg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Daily , orally</a:t>
                      </a:r>
                      <a:endParaRPr lang="en-US" sz="2400" b="1" dirty="0"/>
                    </a:p>
                  </a:txBody>
                  <a:tcPr/>
                </a:tc>
              </a:tr>
              <a:tr h="610173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Dydrogesterone</a:t>
                      </a:r>
                      <a:r>
                        <a:rPr lang="en-US" sz="2400" b="1" dirty="0" smtClean="0"/>
                        <a:t>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20-30mg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Daily , orally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5044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33688" cy="5562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pPr lvl="1">
              <a:buNone/>
            </a:pPr>
            <a:r>
              <a:rPr lang="en-US" sz="3000" b="1" dirty="0" err="1" smtClean="0"/>
              <a:t>GnRH</a:t>
            </a:r>
            <a:r>
              <a:rPr lang="en-US" sz="3000" b="1" dirty="0" smtClean="0"/>
              <a:t> Agonist </a:t>
            </a:r>
          </a:p>
          <a:p>
            <a:pPr lvl="1"/>
            <a:r>
              <a:rPr lang="en-US" dirty="0" smtClean="0"/>
              <a:t>Causes </a:t>
            </a:r>
            <a:r>
              <a:rPr lang="en-US" dirty="0" err="1" smtClean="0"/>
              <a:t>pseudomenopause</a:t>
            </a:r>
            <a:r>
              <a:rPr lang="en-US" dirty="0" smtClean="0"/>
              <a:t> by down regulation of </a:t>
            </a:r>
            <a:r>
              <a:rPr lang="en-US" dirty="0" err="1" smtClean="0"/>
              <a:t>pitutary</a:t>
            </a:r>
            <a:r>
              <a:rPr lang="en-US" dirty="0" smtClean="0"/>
              <a:t>, very effective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Indicated if patient is unable to have an acceptable degree of pain control with COCs. Not to be given if&lt; 17 yrs (ESHRE 2005)</a:t>
            </a:r>
          </a:p>
          <a:p>
            <a:pPr lvl="1"/>
            <a:r>
              <a:rPr lang="en-US" dirty="0" err="1" smtClean="0"/>
              <a:t>Leuprolide</a:t>
            </a:r>
            <a:r>
              <a:rPr lang="en-US" dirty="0" smtClean="0"/>
              <a:t> 3.75mg/</a:t>
            </a:r>
            <a:r>
              <a:rPr lang="en-US" dirty="0" err="1" smtClean="0"/>
              <a:t>mth</a:t>
            </a:r>
            <a:r>
              <a:rPr lang="en-US" dirty="0" smtClean="0"/>
              <a:t>, </a:t>
            </a:r>
            <a:r>
              <a:rPr lang="en-US" dirty="0" err="1" smtClean="0"/>
              <a:t>Gosereline</a:t>
            </a:r>
            <a:r>
              <a:rPr lang="en-US" dirty="0" smtClean="0"/>
              <a:t> 3.6mg/</a:t>
            </a:r>
            <a:r>
              <a:rPr lang="en-US" dirty="0" err="1" smtClean="0"/>
              <a:t>mth</a:t>
            </a:r>
            <a:endParaRPr lang="en-US" dirty="0" smtClean="0"/>
          </a:p>
          <a:p>
            <a:pPr lvl="1"/>
            <a:r>
              <a:rPr lang="en-US" dirty="0" err="1" smtClean="0"/>
              <a:t>Buserelin</a:t>
            </a:r>
            <a:r>
              <a:rPr lang="en-US" dirty="0" smtClean="0"/>
              <a:t>, </a:t>
            </a:r>
            <a:r>
              <a:rPr lang="en-US" dirty="0" err="1" smtClean="0"/>
              <a:t>Nafarelin,Triporelin</a:t>
            </a:r>
            <a:endParaRPr lang="en-US" dirty="0" smtClean="0"/>
          </a:p>
          <a:p>
            <a:pPr lvl="1">
              <a:buNone/>
            </a:pPr>
            <a:r>
              <a:rPr lang="en-US" b="1" dirty="0" smtClean="0">
                <a:solidFill>
                  <a:srgbClr val="0070C0"/>
                </a:solidFill>
              </a:rPr>
              <a:t>Add back therapy</a:t>
            </a:r>
          </a:p>
          <a:p>
            <a:pPr lvl="1"/>
            <a:r>
              <a:rPr lang="en-US" dirty="0" smtClean="0"/>
              <a:t>CEE .625 mg+ </a:t>
            </a:r>
            <a:r>
              <a:rPr lang="en-US" dirty="0" err="1" smtClean="0"/>
              <a:t>norethindrone</a:t>
            </a:r>
            <a:r>
              <a:rPr lang="en-US" dirty="0" smtClean="0"/>
              <a:t> , </a:t>
            </a:r>
            <a:r>
              <a:rPr lang="en-US" dirty="0" err="1" smtClean="0"/>
              <a:t>noreth</a:t>
            </a:r>
            <a:r>
              <a:rPr lang="en-US" dirty="0" smtClean="0"/>
              <a:t>. alone or </a:t>
            </a:r>
            <a:r>
              <a:rPr lang="en-US" dirty="0" err="1" smtClean="0"/>
              <a:t>tibolone</a:t>
            </a:r>
            <a:r>
              <a:rPr lang="en-US" dirty="0" smtClean="0"/>
              <a:t> 2.5 mg                       + 1200 mg of Calcium &amp; Vitamin D daily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0070C0"/>
                </a:solidFill>
              </a:rPr>
              <a:t>Goal of add back </a:t>
            </a:r>
            <a:r>
              <a:rPr lang="en-US" dirty="0" smtClean="0"/>
              <a:t>– effectively treat endometriosis associated pain while preventing vasomotor symptoms or bone loss.</a:t>
            </a:r>
          </a:p>
          <a:p>
            <a:pPr lvl="1"/>
            <a:r>
              <a:rPr lang="en-US" dirty="0" smtClean="0"/>
              <a:t>Treatment </a:t>
            </a:r>
            <a:r>
              <a:rPr lang="en-US" dirty="0" smtClean="0">
                <a:solidFill>
                  <a:srgbClr val="C00000"/>
                </a:solidFill>
              </a:rPr>
              <a:t>up to 2 yrs </a:t>
            </a:r>
            <a:r>
              <a:rPr lang="en-US" dirty="0" smtClean="0"/>
              <a:t>with COC add back appears to be effective and safe in terms of pain relief and bone density.</a:t>
            </a:r>
          </a:p>
          <a:p>
            <a:pPr lvl="1">
              <a:buNone/>
            </a:pPr>
            <a:r>
              <a:rPr lang="en-US" sz="3000" b="1" dirty="0" err="1" smtClean="0"/>
              <a:t>GnRH</a:t>
            </a:r>
            <a:r>
              <a:rPr lang="en-US" sz="3000" b="1" dirty="0" smtClean="0"/>
              <a:t> Antagonists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LNG Intra Uterine System  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LNG- IUS appears to reduce endometriosis associated pain                  </a:t>
            </a:r>
            <a:r>
              <a:rPr lang="en-US" sz="2000" dirty="0" smtClean="0"/>
              <a:t>(</a:t>
            </a:r>
            <a:r>
              <a:rPr lang="en-US" sz="1800" b="1" dirty="0" smtClean="0"/>
              <a:t>RCOG level -A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  Insertion  after laparoscopic surgery for endometriosis associated pain, significant reduction in the risk of recurrent moderate–severe </a:t>
            </a:r>
            <a:r>
              <a:rPr lang="en-US" sz="2400" dirty="0" err="1" smtClean="0"/>
              <a:t>dysmenorrhoea</a:t>
            </a:r>
            <a:r>
              <a:rPr lang="en-US" sz="2400" dirty="0" smtClean="0"/>
              <a:t> at 1 year follow-up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.(level A)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Causes significant reduction in pain,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dysmenorrhea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dyspareunia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and size of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rectovaginal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endometriosis (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upto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3yrs).</a:t>
            </a:r>
          </a:p>
          <a:p>
            <a:r>
              <a:rPr lang="en-US" sz="2400" dirty="0" smtClean="0"/>
              <a:t>It also has minimal systemic effects, effective contraception &amp; </a:t>
            </a:r>
            <a:r>
              <a:rPr lang="en-US" sz="2400" dirty="0" smtClean="0">
                <a:solidFill>
                  <a:srgbClr val="C00000"/>
                </a:solidFill>
              </a:rPr>
              <a:t>long term 5 years of benefit</a:t>
            </a:r>
            <a:r>
              <a:rPr lang="en-US" sz="2400" dirty="0" smtClean="0"/>
              <a:t>, as compared to 6 </a:t>
            </a:r>
            <a:r>
              <a:rPr lang="en-US" sz="2400" dirty="0" err="1" smtClean="0"/>
              <a:t>mths</a:t>
            </a:r>
            <a:r>
              <a:rPr lang="en-US" sz="2400" dirty="0" smtClean="0"/>
              <a:t>, typical of </a:t>
            </a:r>
            <a:r>
              <a:rPr lang="en-US" sz="2400" dirty="0" err="1" smtClean="0"/>
              <a:t>GnRHa</a:t>
            </a:r>
            <a:r>
              <a:rPr lang="en-US" sz="2400" dirty="0" smtClean="0"/>
              <a:t> treatment.</a:t>
            </a:r>
          </a:p>
          <a:p>
            <a:pPr>
              <a:buNone/>
            </a:pPr>
            <a:r>
              <a:rPr lang="en-US" sz="2800" b="1" dirty="0" err="1" smtClean="0">
                <a:solidFill>
                  <a:srgbClr val="002060"/>
                </a:solidFill>
              </a:rPr>
              <a:t>Dienogest</a:t>
            </a:r>
            <a:r>
              <a:rPr lang="en-US" sz="2400" dirty="0" smtClean="0"/>
              <a:t> ; highly selective PRM, as effective as </a:t>
            </a:r>
            <a:r>
              <a:rPr lang="en-US" sz="2400" dirty="0" err="1" smtClean="0"/>
              <a:t>GnRHa</a:t>
            </a:r>
            <a:endParaRPr lang="en-US" sz="2400" dirty="0" smtClean="0"/>
          </a:p>
          <a:p>
            <a:r>
              <a:rPr lang="en-US" sz="2400" dirty="0" smtClean="0"/>
              <a:t>May prove better </a:t>
            </a:r>
            <a:r>
              <a:rPr lang="en-US" sz="2400" dirty="0" err="1" smtClean="0"/>
              <a:t>option,Now</a:t>
            </a:r>
            <a:r>
              <a:rPr lang="en-US" sz="2400" dirty="0" smtClean="0"/>
              <a:t> available…2mg continuously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400288" cy="5181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800" dirty="0" smtClean="0"/>
              <a:t> </a:t>
            </a:r>
            <a:r>
              <a:rPr lang="en-US" sz="2800" dirty="0" smtClean="0"/>
              <a:t> </a:t>
            </a:r>
          </a:p>
          <a:p>
            <a:r>
              <a:rPr lang="en-US" sz="2800" b="1" dirty="0" err="1" smtClean="0">
                <a:solidFill>
                  <a:srgbClr val="002060"/>
                </a:solidFill>
              </a:rPr>
              <a:t>Danazol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/>
              <a:t> 400-800 mg/day, first drug approved for end. in US. Adverse side effects limit its use</a:t>
            </a:r>
          </a:p>
          <a:p>
            <a:r>
              <a:rPr lang="en-US" sz="2800" b="1" dirty="0" err="1" smtClean="0">
                <a:solidFill>
                  <a:srgbClr val="002060"/>
                </a:solidFill>
              </a:rPr>
              <a:t>Gestrinone</a:t>
            </a:r>
            <a:r>
              <a:rPr lang="en-US" sz="2800" dirty="0" smtClean="0"/>
              <a:t> Causes cellular inactivation and degeneration of endometrial implants.</a:t>
            </a:r>
          </a:p>
          <a:p>
            <a:r>
              <a:rPr lang="en-US" sz="2800" dirty="0" smtClean="0"/>
              <a:t>1.25- 2.5mg twice weekly for 24weeks.</a:t>
            </a:r>
          </a:p>
          <a:p>
            <a:r>
              <a:rPr lang="en-US" sz="2800" dirty="0" smtClean="0"/>
              <a:t>Amenorrhea occurs in 50-100% of cases. </a:t>
            </a:r>
          </a:p>
          <a:p>
            <a:r>
              <a:rPr lang="en-US" sz="2800" dirty="0" smtClean="0"/>
              <a:t> Equally effective, Seems to prove good alternative</a:t>
            </a:r>
          </a:p>
          <a:p>
            <a:r>
              <a:rPr lang="en-US" sz="2800" dirty="0" smtClean="0"/>
              <a:t>Side effects- androgenic but less intense than </a:t>
            </a:r>
            <a:r>
              <a:rPr lang="en-US" sz="2800" dirty="0" err="1" smtClean="0"/>
              <a:t>danazol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Pregnancy is contraindicated due to </a:t>
            </a:r>
            <a:r>
              <a:rPr lang="en-US" sz="2800" dirty="0" err="1" smtClean="0"/>
              <a:t>masculinization</a:t>
            </a:r>
            <a:r>
              <a:rPr lang="en-US" sz="2800" dirty="0" smtClean="0"/>
              <a:t> of fetus.</a:t>
            </a:r>
          </a:p>
          <a:p>
            <a:r>
              <a:rPr lang="en-US" sz="2800" b="1" dirty="0" err="1" smtClean="0">
                <a:solidFill>
                  <a:srgbClr val="002060"/>
                </a:solidFill>
              </a:rPr>
              <a:t>Mifepristone</a:t>
            </a:r>
            <a:r>
              <a:rPr lang="en-US" sz="2800" dirty="0" smtClean="0"/>
              <a:t>     25-50mg/</a:t>
            </a:r>
            <a:r>
              <a:rPr lang="en-US" sz="2800" dirty="0" err="1" smtClean="0"/>
              <a:t>day,Seems</a:t>
            </a:r>
            <a:r>
              <a:rPr lang="en-US" sz="2800" dirty="0" smtClean="0"/>
              <a:t> promising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Aromatase</a:t>
            </a:r>
            <a:r>
              <a:rPr lang="en-US" sz="3600" b="1" dirty="0" smtClean="0"/>
              <a:t> inhibitors-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19200"/>
            <a:ext cx="7772400" cy="4800600"/>
          </a:xfrm>
        </p:spPr>
        <p:txBody>
          <a:bodyPr>
            <a:normAutofit fontScale="92500"/>
          </a:bodyPr>
          <a:lstStyle/>
          <a:p>
            <a:r>
              <a:rPr lang="en-US" i="1" dirty="0" err="1" smtClean="0">
                <a:solidFill>
                  <a:srgbClr val="C00000"/>
                </a:solidFill>
              </a:rPr>
              <a:t>Aromatase</a:t>
            </a:r>
            <a:r>
              <a:rPr lang="en-US" i="1" dirty="0" smtClean="0">
                <a:solidFill>
                  <a:srgbClr val="C00000"/>
                </a:solidFill>
              </a:rPr>
              <a:t> is the key enzyme responsible for estrogen production in the ectopic </a:t>
            </a:r>
            <a:r>
              <a:rPr lang="en-US" i="1" dirty="0" err="1" smtClean="0">
                <a:solidFill>
                  <a:srgbClr val="C00000"/>
                </a:solidFill>
              </a:rPr>
              <a:t>endometrium</a:t>
            </a:r>
            <a:r>
              <a:rPr lang="en-US" i="1" dirty="0" smtClean="0">
                <a:solidFill>
                  <a:srgbClr val="C00000"/>
                </a:solidFill>
              </a:rPr>
              <a:t>, further stimulated by PGE2.</a:t>
            </a:r>
          </a:p>
          <a:p>
            <a:r>
              <a:rPr lang="en-US" dirty="0" smtClean="0"/>
              <a:t>Inhibitors decrease local estrogen synthesis and inhibit the growth of </a:t>
            </a:r>
            <a:r>
              <a:rPr lang="en-US" dirty="0" err="1" smtClean="0"/>
              <a:t>endometriotic</a:t>
            </a:r>
            <a:r>
              <a:rPr lang="en-US" dirty="0" smtClean="0"/>
              <a:t> implants.</a:t>
            </a:r>
            <a:endParaRPr lang="en-US" i="1" dirty="0" smtClean="0"/>
          </a:p>
          <a:p>
            <a:r>
              <a:rPr lang="en-US" dirty="0" smtClean="0"/>
              <a:t> Require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add-back therapy </a:t>
            </a:r>
            <a:r>
              <a:rPr lang="en-US" dirty="0" smtClean="0"/>
              <a:t>to protect bones.</a:t>
            </a:r>
          </a:p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letrozole</a:t>
            </a:r>
            <a:r>
              <a:rPr lang="en-US" dirty="0" smtClean="0"/>
              <a:t> ,2.5mg along with </a:t>
            </a:r>
            <a:r>
              <a:rPr lang="en-US" dirty="0" err="1" smtClean="0"/>
              <a:t>norethisterone</a:t>
            </a:r>
            <a:r>
              <a:rPr lang="en-US" dirty="0" smtClean="0"/>
              <a:t> 2.5mg/ calcium(1000mg)+</a:t>
            </a:r>
            <a:r>
              <a:rPr lang="en-US" dirty="0" err="1" smtClean="0"/>
              <a:t>vit</a:t>
            </a:r>
            <a:r>
              <a:rPr lang="en-US" dirty="0" smtClean="0"/>
              <a:t> D (800IU) for 6 months reduced pelvic pain scores  and no significant change in BMD    </a:t>
            </a:r>
            <a:r>
              <a:rPr lang="en-US" sz="2400" dirty="0" smtClean="0"/>
              <a:t>(</a:t>
            </a:r>
            <a:r>
              <a:rPr lang="en-US" sz="2400" dirty="0" err="1" smtClean="0"/>
              <a:t>Ailawadi</a:t>
            </a:r>
            <a:r>
              <a:rPr lang="en-US" sz="2400" dirty="0" smtClean="0"/>
              <a:t> et al 2004,Remorgida et al 2007)</a:t>
            </a:r>
          </a:p>
          <a:p>
            <a:r>
              <a:rPr lang="en-US" sz="2400" dirty="0" smtClean="0"/>
              <a:t>Preliminary  data </a:t>
            </a:r>
            <a:r>
              <a:rPr lang="en-US" sz="2400" dirty="0" err="1" smtClean="0"/>
              <a:t>favours</a:t>
            </a:r>
            <a:r>
              <a:rPr lang="en-US" sz="2400" dirty="0" smtClean="0"/>
              <a:t> its (</a:t>
            </a:r>
            <a:r>
              <a:rPr lang="en-US" sz="2400" b="1" dirty="0" err="1" smtClean="0">
                <a:solidFill>
                  <a:srgbClr val="002060"/>
                </a:solidFill>
              </a:rPr>
              <a:t>letrazole</a:t>
            </a:r>
            <a:r>
              <a:rPr lang="en-US" sz="2400" b="1" dirty="0" smtClean="0">
                <a:solidFill>
                  <a:srgbClr val="002060"/>
                </a:solidFill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</a:rPr>
              <a:t>anastrazole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/>
              <a:t>) potential future use .But RCTs are needed to confirm.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SERMs(Selective Estrogen Receptor Modulators 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Non-steroidal anti-estrogens  bind to ERs, can act as either estrogen agonists or antagonists, depending on the target tissue. </a:t>
            </a:r>
          </a:p>
          <a:p>
            <a:r>
              <a:rPr lang="en-US" dirty="0" smtClean="0"/>
              <a:t> Have estrogen</a:t>
            </a:r>
            <a:r>
              <a:rPr lang="en-US" dirty="0" smtClean="0">
                <a:solidFill>
                  <a:srgbClr val="00B0F0"/>
                </a:solidFill>
              </a:rPr>
              <a:t>  antagonist activity on the </a:t>
            </a:r>
            <a:r>
              <a:rPr lang="en-US" dirty="0" err="1" smtClean="0">
                <a:solidFill>
                  <a:srgbClr val="00B0F0"/>
                </a:solidFill>
              </a:rPr>
              <a:t>endometrium</a:t>
            </a:r>
            <a:r>
              <a:rPr lang="en-US" dirty="0" smtClean="0">
                <a:solidFill>
                  <a:srgbClr val="00B0F0"/>
                </a:solidFill>
              </a:rPr>
              <a:t> but agonist activity on bone </a:t>
            </a:r>
            <a:r>
              <a:rPr lang="en-US" dirty="0" smtClean="0"/>
              <a:t>and circulating lipoproteins.</a:t>
            </a:r>
          </a:p>
          <a:p>
            <a:r>
              <a:rPr lang="en-US" dirty="0" smtClean="0"/>
              <a:t>Role yet to be studied in humans.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TZE-5323, </a:t>
            </a:r>
            <a:r>
              <a:rPr lang="en-US" b="1" dirty="0" err="1" smtClean="0">
                <a:solidFill>
                  <a:srgbClr val="0070C0"/>
                </a:solidFill>
              </a:rPr>
              <a:t>raloxifene</a:t>
            </a:r>
            <a:r>
              <a:rPr lang="en-US" b="1" dirty="0" smtClean="0">
                <a:solidFill>
                  <a:srgbClr val="0070C0"/>
                </a:solidFill>
              </a:rPr>
              <a:t>- </a:t>
            </a:r>
            <a:r>
              <a:rPr lang="en-US" dirty="0" smtClean="0"/>
              <a:t>decrease volume of implants in dose dependent manner in animal studies.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Sites of endometriosis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371600"/>
            <a:ext cx="3749040" cy="5181600"/>
          </a:xfrm>
        </p:spPr>
        <p:txBody>
          <a:bodyPr>
            <a:noAutofit/>
          </a:bodyPr>
          <a:lstStyle/>
          <a:p>
            <a:r>
              <a:rPr lang="en-US" sz="2400" b="1" i="1" dirty="0" smtClean="0"/>
              <a:t>Pelvic</a:t>
            </a:r>
          </a:p>
          <a:p>
            <a:pPr lvl="1"/>
            <a:r>
              <a:rPr lang="en-US" sz="2000" dirty="0" smtClean="0"/>
              <a:t>Ovary</a:t>
            </a:r>
          </a:p>
          <a:p>
            <a:pPr lvl="1"/>
            <a:r>
              <a:rPr lang="en-US" sz="2000" dirty="0" err="1" smtClean="0"/>
              <a:t>Cul</a:t>
            </a:r>
            <a:r>
              <a:rPr lang="en-US" sz="2000" dirty="0" smtClean="0"/>
              <a:t> de sac</a:t>
            </a:r>
          </a:p>
          <a:p>
            <a:pPr lvl="1"/>
            <a:r>
              <a:rPr lang="en-US" sz="2000" dirty="0" err="1" smtClean="0"/>
              <a:t>Uterosacrals</a:t>
            </a:r>
            <a:endParaRPr lang="en-US" sz="2000" dirty="0" smtClean="0"/>
          </a:p>
          <a:p>
            <a:pPr lvl="1"/>
            <a:r>
              <a:rPr lang="en-US" sz="2000" dirty="0" smtClean="0"/>
              <a:t>Posterior surface of uterus</a:t>
            </a:r>
          </a:p>
          <a:p>
            <a:pPr lvl="1"/>
            <a:r>
              <a:rPr lang="en-US" sz="2000" dirty="0" smtClean="0"/>
              <a:t>Posterior broad ligament</a:t>
            </a:r>
          </a:p>
          <a:p>
            <a:pPr lvl="1"/>
            <a:r>
              <a:rPr lang="en-US" sz="2000" dirty="0" err="1" smtClean="0"/>
              <a:t>Rectovaginal</a:t>
            </a:r>
            <a:r>
              <a:rPr lang="en-US" sz="2000" dirty="0" smtClean="0"/>
              <a:t> septum </a:t>
            </a:r>
          </a:p>
          <a:p>
            <a:pPr lvl="1"/>
            <a:r>
              <a:rPr lang="en-US" sz="2000" dirty="0" smtClean="0"/>
              <a:t>Tubes and round ligaments</a:t>
            </a:r>
          </a:p>
          <a:p>
            <a:r>
              <a:rPr lang="en-US" sz="2000" b="1" i="1" dirty="0" err="1" smtClean="0"/>
              <a:t>Extrapelvic</a:t>
            </a:r>
            <a:r>
              <a:rPr lang="en-US" sz="2000" b="1" i="1" dirty="0" smtClean="0"/>
              <a:t> sites</a:t>
            </a:r>
          </a:p>
          <a:p>
            <a:pPr lvl="1"/>
            <a:r>
              <a:rPr lang="en-US" sz="2000" dirty="0" smtClean="0"/>
              <a:t>Intestines (</a:t>
            </a:r>
            <a:r>
              <a:rPr lang="en-US" sz="2000" dirty="0" err="1" smtClean="0"/>
              <a:t>rectosigmoid</a:t>
            </a:r>
            <a:r>
              <a:rPr lang="en-US" sz="2000" dirty="0" smtClean="0"/>
              <a:t>, </a:t>
            </a:r>
            <a:r>
              <a:rPr lang="en-US" sz="2000" dirty="0" err="1" smtClean="0"/>
              <a:t>cecum</a:t>
            </a:r>
            <a:r>
              <a:rPr lang="en-US" sz="2000" dirty="0" smtClean="0"/>
              <a:t>, terminal ileum, proximal colon, appendix)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Lungs &amp; thorax</a:t>
            </a:r>
          </a:p>
          <a:p>
            <a:pPr lvl="1"/>
            <a:r>
              <a:rPr lang="en-US" sz="2000" dirty="0" smtClean="0"/>
              <a:t>Urinary tract</a:t>
            </a:r>
          </a:p>
          <a:p>
            <a:r>
              <a:rPr lang="en-US" b="1" i="1" dirty="0" smtClean="0"/>
              <a:t>Less common sites</a:t>
            </a:r>
          </a:p>
          <a:p>
            <a:pPr lvl="1"/>
            <a:r>
              <a:rPr lang="en-US" sz="2000" dirty="0" smtClean="0"/>
              <a:t>Cervix</a:t>
            </a:r>
          </a:p>
          <a:p>
            <a:pPr lvl="1"/>
            <a:r>
              <a:rPr lang="en-US" sz="2000" dirty="0" err="1" smtClean="0"/>
              <a:t>Hernial</a:t>
            </a:r>
            <a:r>
              <a:rPr lang="en-US" sz="2000" dirty="0" smtClean="0"/>
              <a:t> sacs</a:t>
            </a:r>
          </a:p>
          <a:p>
            <a:pPr lvl="1"/>
            <a:r>
              <a:rPr lang="en-US" sz="2000" dirty="0" err="1" smtClean="0"/>
              <a:t>Umblicus</a:t>
            </a:r>
            <a:endParaRPr lang="en-US" sz="2000" dirty="0" smtClean="0"/>
          </a:p>
          <a:p>
            <a:pPr lvl="1"/>
            <a:r>
              <a:rPr lang="en-US" sz="2000" dirty="0" err="1" smtClean="0"/>
              <a:t>Laparotomy</a:t>
            </a:r>
            <a:r>
              <a:rPr lang="en-US" sz="2000" dirty="0" smtClean="0"/>
              <a:t>/episiotomy sites</a:t>
            </a:r>
          </a:p>
          <a:p>
            <a:pPr lvl="1"/>
            <a:r>
              <a:rPr lang="en-US" sz="2000" dirty="0" smtClean="0"/>
              <a:t>Tubal stumps after sterilization</a:t>
            </a:r>
            <a:endParaRPr lang="en-US" dirty="0" smtClean="0"/>
          </a:p>
          <a:p>
            <a:r>
              <a:rPr lang="en-US" b="1" i="1" dirty="0" smtClean="0"/>
              <a:t>Rarest </a:t>
            </a:r>
          </a:p>
          <a:p>
            <a:pPr lvl="1"/>
            <a:r>
              <a:rPr lang="en-US" sz="2000" dirty="0" smtClean="0"/>
              <a:t>Extremities 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704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Selective </a:t>
            </a:r>
            <a:r>
              <a:rPr lang="en-US" sz="3200" b="1" dirty="0" err="1" smtClean="0"/>
              <a:t>Progestrone</a:t>
            </a:r>
            <a:r>
              <a:rPr lang="en-US" sz="3200" b="1" dirty="0" smtClean="0"/>
              <a:t> Receptor Modulators</a:t>
            </a:r>
            <a:br>
              <a:rPr lang="en-US" sz="3200" b="1" dirty="0" smtClean="0"/>
            </a:br>
            <a:r>
              <a:rPr lang="en-US" sz="3200" b="1" dirty="0" smtClean="0"/>
              <a:t>SPERMs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Can  act as either agonists or antagonists of </a:t>
            </a:r>
            <a:r>
              <a:rPr lang="en-US" dirty="0" err="1" smtClean="0"/>
              <a:t>progestogenic</a:t>
            </a:r>
            <a:r>
              <a:rPr lang="en-US" dirty="0" smtClean="0"/>
              <a:t>  activity, depending on the target tissue.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Suppress endometrial proliferation selectively in the presence of an estrogenic environment,               </a:t>
            </a:r>
            <a:r>
              <a:rPr lang="en-US" dirty="0" smtClean="0"/>
              <a:t>allowing the treatment of </a:t>
            </a:r>
            <a:r>
              <a:rPr lang="en-US" dirty="0" err="1" smtClean="0"/>
              <a:t>endometriotic</a:t>
            </a:r>
            <a:r>
              <a:rPr lang="en-US" dirty="0" smtClean="0"/>
              <a:t> implants </a:t>
            </a:r>
            <a:r>
              <a:rPr lang="en-US" dirty="0" smtClean="0">
                <a:solidFill>
                  <a:schemeClr val="accent1"/>
                </a:solidFill>
              </a:rPr>
              <a:t>without the side effects of systemic estrogen deprivation.</a:t>
            </a:r>
          </a:p>
          <a:p>
            <a:r>
              <a:rPr lang="en-US" dirty="0" smtClean="0"/>
              <a:t>Role yet to studied in humans.</a:t>
            </a:r>
          </a:p>
          <a:p>
            <a:r>
              <a:rPr lang="en-US" dirty="0" smtClean="0"/>
              <a:t>J867, J956, J912 and J1042 being studied.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 dirty="0"/>
              <a:t>Endometriosis and Fertility</a:t>
            </a:r>
            <a:endParaRPr lang="en-GB" sz="4400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686800" cy="4114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b="1" i="1" dirty="0">
                <a:solidFill>
                  <a:srgbClr val="002060"/>
                </a:solidFill>
              </a:rPr>
              <a:t>Hormonal or </a:t>
            </a:r>
            <a:r>
              <a:rPr lang="en-GB" b="1" i="1" dirty="0" err="1">
                <a:solidFill>
                  <a:srgbClr val="002060"/>
                </a:solidFill>
              </a:rPr>
              <a:t>antihormonal</a:t>
            </a:r>
            <a:r>
              <a:rPr lang="en-GB" b="1" i="1" dirty="0">
                <a:solidFill>
                  <a:srgbClr val="002060"/>
                </a:solidFill>
              </a:rPr>
              <a:t> therapy has no beneficial effect</a:t>
            </a:r>
          </a:p>
          <a:p>
            <a:pPr>
              <a:buFontTx/>
              <a:buNone/>
            </a:pPr>
            <a:r>
              <a:rPr lang="en-GB" b="1" dirty="0" smtClean="0">
                <a:solidFill>
                  <a:srgbClr val="002060"/>
                </a:solidFill>
              </a:rPr>
              <a:t>on </a:t>
            </a:r>
            <a:r>
              <a:rPr lang="en-GB" b="1" dirty="0">
                <a:solidFill>
                  <a:srgbClr val="002060"/>
                </a:solidFill>
              </a:rPr>
              <a:t>fertility either alone or as an adjunct to surgery </a:t>
            </a:r>
            <a:r>
              <a:rPr lang="en-GB" b="1" dirty="0" smtClean="0">
                <a:solidFill>
                  <a:srgbClr val="002060"/>
                </a:solidFill>
              </a:rPr>
              <a:t>        ( </a:t>
            </a:r>
            <a:r>
              <a:rPr lang="en-GB" b="1" dirty="0">
                <a:solidFill>
                  <a:srgbClr val="002060"/>
                </a:solidFill>
              </a:rPr>
              <a:t>RCOG recommendation)</a:t>
            </a:r>
          </a:p>
          <a:p>
            <a:pPr>
              <a:buFontTx/>
              <a:buNone/>
            </a:pPr>
            <a:endParaRPr lang="en-GB" b="1" dirty="0">
              <a:solidFill>
                <a:srgbClr val="002060"/>
              </a:solidFill>
            </a:endParaRPr>
          </a:p>
          <a:p>
            <a:pPr>
              <a:buFontTx/>
              <a:buNone/>
            </a:pPr>
            <a:r>
              <a:rPr lang="en-GB" b="1" dirty="0">
                <a:solidFill>
                  <a:srgbClr val="002060"/>
                </a:solidFill>
              </a:rPr>
              <a:t>only surgical ablation or excision of disease will restore fertility </a:t>
            </a:r>
            <a:r>
              <a:rPr lang="en-GB" b="1" dirty="0" smtClean="0">
                <a:solidFill>
                  <a:srgbClr val="002060"/>
                </a:solidFill>
              </a:rPr>
              <a:t> ( </a:t>
            </a:r>
            <a:r>
              <a:rPr lang="en-GB" b="1" dirty="0">
                <a:solidFill>
                  <a:srgbClr val="002060"/>
                </a:solidFill>
              </a:rPr>
              <a:t>RCOG recommendation)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Infertility and endometriosis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Suppression of ovarian function to improve fertility in minimal–mild endometriosis is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not effective </a:t>
            </a:r>
            <a:r>
              <a:rPr lang="en-US" dirty="0" smtClean="0"/>
              <a:t>and should not be offered for this indication alone. There is no evidence of its effectiveness in more severe disease.</a:t>
            </a:r>
            <a:r>
              <a:rPr lang="en-US" b="1" dirty="0" smtClean="0"/>
              <a:t> </a:t>
            </a:r>
            <a:r>
              <a:rPr lang="en-US" sz="2400" b="1" dirty="0" smtClean="0"/>
              <a:t>(level A RCOG)</a:t>
            </a:r>
          </a:p>
          <a:p>
            <a:endParaRPr lang="en-US" sz="2400" b="1" dirty="0" smtClean="0"/>
          </a:p>
          <a:p>
            <a:r>
              <a:rPr lang="en-US" dirty="0" smtClean="0"/>
              <a:t>Postoperative hormonal treatment has no beneficial effect on pregnancy rates after surgery.</a:t>
            </a:r>
            <a:r>
              <a:rPr lang="en-US" sz="2800" dirty="0" smtClean="0"/>
              <a:t> </a:t>
            </a:r>
            <a:r>
              <a:rPr lang="en-US" sz="2400" b="1" dirty="0" smtClean="0"/>
              <a:t>(level A RCOG)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97228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786842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Infertility and endometriosis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Ablation of </a:t>
            </a:r>
            <a:r>
              <a:rPr lang="en-US" dirty="0" err="1" smtClean="0">
                <a:solidFill>
                  <a:srgbClr val="C00000"/>
                </a:solidFill>
              </a:rPr>
              <a:t>endometriotic</a:t>
            </a:r>
            <a:r>
              <a:rPr lang="en-US" dirty="0" smtClean="0">
                <a:solidFill>
                  <a:srgbClr val="C00000"/>
                </a:solidFill>
              </a:rPr>
              <a:t> lesions plus </a:t>
            </a:r>
            <a:r>
              <a:rPr lang="en-US" dirty="0" err="1" smtClean="0">
                <a:solidFill>
                  <a:srgbClr val="C00000"/>
                </a:solidFill>
              </a:rPr>
              <a:t>adhesiolysis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to improve fertility in minimal–mild endometriosis is effective </a:t>
            </a:r>
            <a:r>
              <a:rPr lang="en-US" sz="2400" b="1" dirty="0" smtClean="0"/>
              <a:t>(level A,RCOG)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role of surgery in improving pregnancy rates for moderate-severe disease is uncertain.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err="1" smtClean="0"/>
              <a:t>randomised</a:t>
            </a:r>
            <a:r>
              <a:rPr lang="en-US" dirty="0" smtClean="0"/>
              <a:t> controlled trials or meta-analyses are available to answer the question.</a:t>
            </a:r>
          </a:p>
        </p:txBody>
      </p:sp>
    </p:spTree>
    <p:extLst>
      <p:ext uri="{BB962C8B-B14F-4D97-AF65-F5344CB8AC3E}">
        <p14:creationId xmlns="" xmlns:p14="http://schemas.microsoft.com/office/powerpoint/2010/main" val="214989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Conservative Surgery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 asymptomatic patient with incidental finding of Endometriosis does not require any treatment</a:t>
            </a:r>
          </a:p>
          <a:p>
            <a:r>
              <a:rPr lang="en-US" dirty="0" smtClean="0"/>
              <a:t>Excision or ablation reduces pain.</a:t>
            </a:r>
          </a:p>
          <a:p>
            <a:r>
              <a:rPr lang="en-US" dirty="0" smtClean="0"/>
              <a:t>Excision rather than drainage or fulguration provides better pain relief, reduced recurrence, and histological diagnosis</a:t>
            </a:r>
          </a:p>
          <a:p>
            <a:r>
              <a:rPr lang="en-US" dirty="0" smtClean="0"/>
              <a:t>Surgical excision with scissors, bipolar coagulation or laser</a:t>
            </a:r>
          </a:p>
          <a:p>
            <a:r>
              <a:rPr lang="en-US" sz="2400" dirty="0" smtClean="0"/>
              <a:t>Ovarian </a:t>
            </a:r>
            <a:r>
              <a:rPr lang="en-US" sz="2400" dirty="0" err="1" smtClean="0"/>
              <a:t>endometrioma</a:t>
            </a:r>
            <a:r>
              <a:rPr lang="en-US" sz="2400" dirty="0" smtClean="0"/>
              <a:t> </a:t>
            </a:r>
            <a:r>
              <a:rPr lang="en-US" sz="2800" dirty="0" smtClean="0"/>
              <a:t>&lt; 4 </a:t>
            </a:r>
            <a:r>
              <a:rPr lang="en-US" sz="2800" dirty="0" err="1" smtClean="0"/>
              <a:t>cms</a:t>
            </a:r>
            <a:r>
              <a:rPr lang="en-US" sz="2800" dirty="0" smtClean="0"/>
              <a:t> </a:t>
            </a:r>
            <a:r>
              <a:rPr lang="en-US" sz="2400" dirty="0" smtClean="0"/>
              <a:t>– Aspirated, irrigated and interior wall vaporized to destroy mucosal lining</a:t>
            </a:r>
          </a:p>
          <a:p>
            <a:pPr>
              <a:buNone/>
            </a:pPr>
            <a:r>
              <a:rPr lang="en-US" sz="2400" dirty="0" smtClean="0"/>
              <a:t>                       </a:t>
            </a:r>
            <a:r>
              <a:rPr lang="en-US" dirty="0" smtClean="0"/>
              <a:t>&gt;4cm  cystectomy is recommended </a:t>
            </a:r>
            <a:r>
              <a:rPr lang="en-US" sz="2200" dirty="0" smtClean="0">
                <a:solidFill>
                  <a:srgbClr val="0070C0"/>
                </a:solidFill>
              </a:rPr>
              <a:t>(level–A RCOG)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406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Infertility and endometriosis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Laparoscopic ovarian cystectomy is recommended if an ovarian </a:t>
            </a:r>
            <a:r>
              <a:rPr lang="en-US" b="1" i="1" dirty="0" err="1" smtClean="0">
                <a:solidFill>
                  <a:srgbClr val="C00000"/>
                </a:solidFill>
              </a:rPr>
              <a:t>endometriomas</a:t>
            </a:r>
            <a:r>
              <a:rPr lang="en-US" b="1" i="1" dirty="0" smtClean="0">
                <a:solidFill>
                  <a:srgbClr val="C00000"/>
                </a:solidFill>
              </a:rPr>
              <a:t> ≥ 4 cm in diameter</a:t>
            </a:r>
          </a:p>
          <a:p>
            <a:pPr lvl="1"/>
            <a:r>
              <a:rPr lang="en-US" dirty="0" smtClean="0"/>
              <a:t>to confirm the diagnosis </a:t>
            </a:r>
            <a:r>
              <a:rPr lang="en-US" dirty="0" err="1" smtClean="0"/>
              <a:t>histologically</a:t>
            </a:r>
            <a:endParaRPr lang="en-US" dirty="0" smtClean="0"/>
          </a:p>
          <a:p>
            <a:pPr lvl="1"/>
            <a:r>
              <a:rPr lang="en-US" dirty="0" smtClean="0"/>
              <a:t>improve access to follicles</a:t>
            </a:r>
          </a:p>
          <a:p>
            <a:pPr lvl="1"/>
            <a:r>
              <a:rPr lang="en-US" dirty="0" smtClean="0"/>
              <a:t>possibly improve ovarian response </a:t>
            </a:r>
          </a:p>
          <a:p>
            <a:pPr lvl="1"/>
            <a:r>
              <a:rPr lang="en-US" dirty="0" smtClean="0"/>
              <a:t>prevent endometriosis progression</a:t>
            </a:r>
          </a:p>
          <a:p>
            <a:r>
              <a:rPr lang="en-US" dirty="0" smtClean="0"/>
              <a:t>The woman should be counseled regarding the risks of reduced ovarian function after surgery.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3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7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90600"/>
            <a:ext cx="7772400" cy="5867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IUI improves fertility </a:t>
            </a:r>
            <a:r>
              <a:rPr lang="en-US" dirty="0" smtClean="0"/>
              <a:t>in patients when combined with ovarian stimulation.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Pregnancy rate is lower </a:t>
            </a:r>
            <a:r>
              <a:rPr lang="en-US" dirty="0" smtClean="0"/>
              <a:t>in than with unexplained fertility.</a:t>
            </a:r>
          </a:p>
          <a:p>
            <a:r>
              <a:rPr lang="en-US" dirty="0" smtClean="0"/>
              <a:t>Poor ovarian response and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need for high dose of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gonadotropin</a:t>
            </a:r>
            <a:r>
              <a:rPr lang="en-US" dirty="0" smtClean="0"/>
              <a:t> therapy for ovarian stimulation.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IVF</a:t>
            </a:r>
            <a:r>
              <a:rPr lang="en-US" dirty="0" smtClean="0"/>
              <a:t> is appropriate treatment, especially if tubal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function is compromised</a:t>
            </a:r>
            <a:r>
              <a:rPr lang="en-US" dirty="0" smtClean="0"/>
              <a:t>, if there is also male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factor infertility</a:t>
            </a:r>
            <a:r>
              <a:rPr lang="en-US" dirty="0" smtClean="0"/>
              <a:t>, and/or other treatments have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failed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Treatment with a </a:t>
            </a:r>
            <a:r>
              <a:rPr lang="en-US" dirty="0" err="1" smtClean="0">
                <a:solidFill>
                  <a:srgbClr val="C00000"/>
                </a:solidFill>
              </a:rPr>
              <a:t>GnRH</a:t>
            </a:r>
            <a:r>
              <a:rPr lang="en-US" dirty="0" smtClean="0">
                <a:solidFill>
                  <a:srgbClr val="C00000"/>
                </a:solidFill>
              </a:rPr>
              <a:t> agonist for 3–6 months before IVF in women with endometriosis increases the rate of clinical pregnancy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.(level A)</a:t>
            </a:r>
          </a:p>
        </p:txBody>
      </p:sp>
    </p:spTree>
    <p:extLst>
      <p:ext uri="{BB962C8B-B14F-4D97-AF65-F5344CB8AC3E}">
        <p14:creationId xmlns="" xmlns:p14="http://schemas.microsoft.com/office/powerpoint/2010/main" val="421523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Recurrent endometriosis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Spontaneous resolution  occurs in about 20% of  endometriosis  stage I-II.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Residual disease- </a:t>
            </a:r>
            <a:r>
              <a:rPr lang="en-US" dirty="0" smtClean="0"/>
              <a:t>persistence of symptoms or reappearance of symptoms within 3 months .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Recurrence</a:t>
            </a:r>
            <a:r>
              <a:rPr lang="en-US" dirty="0" smtClean="0"/>
              <a:t> usually appears after 3 months .</a:t>
            </a:r>
          </a:p>
          <a:p>
            <a:r>
              <a:rPr lang="en-US" dirty="0" smtClean="0"/>
              <a:t>Incidence-6-30% in various studies.</a:t>
            </a:r>
          </a:p>
          <a:p>
            <a:r>
              <a:rPr lang="en-US" dirty="0" smtClean="0"/>
              <a:t>Depends on- age, stage of disease, prior treatment, completeness of surgery, extent of peritoneal disease.</a:t>
            </a:r>
          </a:p>
          <a:p>
            <a:r>
              <a:rPr lang="en-US" dirty="0" smtClean="0"/>
              <a:t>Usually presents as chronic pelvic pain , </a:t>
            </a:r>
            <a:r>
              <a:rPr lang="en-US" dirty="0" err="1" smtClean="0"/>
              <a:t>dysmenorrhea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203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Recurrent endometriosis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Diagnosis- rising CA-125,TVS, MRI, laparoscopy.</a:t>
            </a:r>
          </a:p>
          <a:p>
            <a:pPr>
              <a:buNone/>
            </a:pPr>
            <a:r>
              <a:rPr lang="en-US" b="1" i="1" dirty="0" smtClean="0"/>
              <a:t>Treatment-</a:t>
            </a:r>
          </a:p>
          <a:p>
            <a:r>
              <a:rPr lang="en-US" dirty="0" smtClean="0"/>
              <a:t>Pain killers</a:t>
            </a:r>
          </a:p>
          <a:p>
            <a:r>
              <a:rPr lang="en-US" dirty="0" smtClean="0"/>
              <a:t>Hormones- </a:t>
            </a:r>
            <a:r>
              <a:rPr lang="en-US" dirty="0" err="1" smtClean="0"/>
              <a:t>progesterones</a:t>
            </a:r>
            <a:r>
              <a:rPr lang="en-US" dirty="0" smtClean="0"/>
              <a:t>, OCPs, </a:t>
            </a:r>
            <a:r>
              <a:rPr lang="en-US" dirty="0" err="1" smtClean="0"/>
              <a:t>GnRH</a:t>
            </a:r>
            <a:r>
              <a:rPr lang="en-US" dirty="0" smtClean="0"/>
              <a:t> analogues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Conservative surgery- </a:t>
            </a:r>
          </a:p>
          <a:p>
            <a:pPr lvl="1"/>
            <a:r>
              <a:rPr lang="en-US" dirty="0" smtClean="0"/>
              <a:t>Indicated if medical therapy fails or contraindicated or intolerable side effects.</a:t>
            </a:r>
          </a:p>
          <a:p>
            <a:pPr lvl="1"/>
            <a:r>
              <a:rPr lang="en-US" dirty="0" smtClean="0"/>
              <a:t>Cystectomy/ </a:t>
            </a:r>
            <a:r>
              <a:rPr lang="en-US" dirty="0" err="1" smtClean="0"/>
              <a:t>adhesiolysis</a:t>
            </a:r>
            <a:r>
              <a:rPr lang="en-US" dirty="0" smtClean="0"/>
              <a:t> may be an option after IVF fails..</a:t>
            </a:r>
          </a:p>
          <a:p>
            <a:r>
              <a:rPr lang="en-US" dirty="0" smtClean="0"/>
              <a:t>Postoperative hormone therapy delays recurrence but does not reduce the recurrence.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LNG IUCD- </a:t>
            </a:r>
            <a:r>
              <a:rPr lang="en-US" dirty="0" smtClean="0"/>
              <a:t>reduces recurrences  post surgery &amp; role is being studied in recurrent disease.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Hysterectomy </a:t>
            </a:r>
            <a:r>
              <a:rPr lang="en-US" sz="2400" b="1" dirty="0">
                <a:solidFill>
                  <a:srgbClr val="C00000"/>
                </a:solidFill>
              </a:rPr>
              <a:t>with bilateral </a:t>
            </a:r>
            <a:r>
              <a:rPr lang="en-US" sz="2400" b="1" dirty="0" err="1">
                <a:solidFill>
                  <a:srgbClr val="C00000"/>
                </a:solidFill>
              </a:rPr>
              <a:t>salphigo</a:t>
            </a:r>
            <a:r>
              <a:rPr lang="en-US" sz="2400" b="1" dirty="0">
                <a:solidFill>
                  <a:srgbClr val="C00000"/>
                </a:solidFill>
              </a:rPr>
              <a:t> oophorectomy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421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04"/>
            <a:ext cx="8501122" cy="1214446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Angiogenesis Inhibitors</a:t>
            </a:r>
          </a:p>
          <a:p>
            <a:pPr lvl="1"/>
            <a:r>
              <a:rPr lang="en-US" dirty="0" smtClean="0"/>
              <a:t>Antioxidants-Vitamin </a:t>
            </a:r>
            <a:r>
              <a:rPr lang="en-US" dirty="0" err="1" smtClean="0"/>
              <a:t>C,Vitamin</a:t>
            </a:r>
            <a:r>
              <a:rPr lang="en-US" dirty="0" smtClean="0"/>
              <a:t> E</a:t>
            </a:r>
          </a:p>
          <a:p>
            <a:pPr lvl="1"/>
            <a:r>
              <a:rPr lang="en-US" dirty="0" smtClean="0"/>
              <a:t>Tumor Necrosis Factors-    inhibitors</a:t>
            </a:r>
          </a:p>
          <a:p>
            <a:pPr lvl="1"/>
            <a:r>
              <a:rPr lang="en-US" dirty="0" smtClean="0"/>
              <a:t>Matrix Metalloproteinase Inhibitors</a:t>
            </a:r>
          </a:p>
          <a:p>
            <a:pPr lvl="1"/>
            <a:r>
              <a:rPr lang="en-US" dirty="0" err="1" smtClean="0"/>
              <a:t>Immunomodulators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Chinese methods</a:t>
            </a:r>
          </a:p>
          <a:p>
            <a:pPr lvl="1"/>
            <a:r>
              <a:rPr lang="en-US" dirty="0" smtClean="0"/>
              <a:t>Green Tea</a:t>
            </a:r>
          </a:p>
          <a:p>
            <a:pPr lvl="1"/>
            <a:r>
              <a:rPr lang="en-US" dirty="0" smtClean="0"/>
              <a:t>Stem Cells Therapy</a:t>
            </a:r>
          </a:p>
          <a:p>
            <a:pPr lvl="1"/>
            <a:r>
              <a:rPr lang="en-US" dirty="0" smtClean="0"/>
              <a:t>Gene therapy</a:t>
            </a:r>
          </a:p>
          <a:p>
            <a:pPr lvl="1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276600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42910" y="357166"/>
            <a:ext cx="7786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Newer Treatments</a:t>
            </a:r>
            <a:endParaRPr lang="en-IN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498080" cy="8382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Why Newer Concepts are required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3628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</a:rPr>
              <a:t>First described by Daniel </a:t>
            </a:r>
            <a:r>
              <a:rPr lang="en-US" dirty="0" err="1" smtClean="0">
                <a:latin typeface="Times New Roman" pitchFamily="18" charset="0"/>
              </a:rPr>
              <a:t>Shroen</a:t>
            </a:r>
            <a:r>
              <a:rPr lang="en-US" dirty="0" smtClean="0">
                <a:latin typeface="Times New Roman" pitchFamily="18" charset="0"/>
              </a:rPr>
              <a:t> in 1690 but still we are not very sure of its definitive cause</a:t>
            </a:r>
            <a:endParaRPr lang="en-US" dirty="0" smtClean="0"/>
          </a:p>
          <a:p>
            <a:r>
              <a:rPr lang="en-US" dirty="0" smtClean="0"/>
              <a:t>Endometriosis is considered to be an enigmatic disease owing to </a:t>
            </a:r>
          </a:p>
          <a:p>
            <a:pPr lvl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Lack of specific symptoms,             </a:t>
            </a:r>
          </a:p>
          <a:p>
            <a:pPr lvl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Poorly understood pathogenesis              </a:t>
            </a:r>
          </a:p>
          <a:p>
            <a:pPr lvl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Limited effective therapeutic options</a:t>
            </a:r>
          </a:p>
          <a:p>
            <a:r>
              <a:rPr lang="en-US" dirty="0" smtClean="0"/>
              <a:t>The last three decades  have witnessed a significant volume of research related to endometriosis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i="1" dirty="0" smtClean="0">
                <a:solidFill>
                  <a:srgbClr val="C00000"/>
                </a:solidFill>
              </a:rPr>
              <a:t>Incidence is increasing b/c of changing life style, increased awareness and better diagnostic modalities</a:t>
            </a:r>
          </a:p>
        </p:txBody>
      </p:sp>
    </p:spTree>
    <p:extLst>
      <p:ext uri="{BB962C8B-B14F-4D97-AF65-F5344CB8AC3E}">
        <p14:creationId xmlns="" xmlns:p14="http://schemas.microsoft.com/office/powerpoint/2010/main" val="13496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Pentoxiphylline</a:t>
            </a:r>
            <a:r>
              <a:rPr lang="en-US" dirty="0" smtClean="0"/>
              <a:t> could change the immune cell function by inhibition of Cytokine and TNF-alpha secretion. </a:t>
            </a:r>
            <a:r>
              <a:rPr lang="en-US" sz="2400" dirty="0" smtClean="0"/>
              <a:t>(Cochrane review 2009)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0070C0"/>
                </a:solidFill>
              </a:rPr>
              <a:t>VEGF- C </a:t>
            </a:r>
            <a:r>
              <a:rPr lang="en-US" sz="2400" dirty="0" smtClean="0"/>
              <a:t>suggested to be an effective factor for significant reduction in </a:t>
            </a:r>
            <a:r>
              <a:rPr lang="en-US" sz="2400" dirty="0" err="1" smtClean="0"/>
              <a:t>endometriotic</a:t>
            </a:r>
            <a:r>
              <a:rPr lang="en-US" sz="2400" dirty="0" smtClean="0"/>
              <a:t> implants after </a:t>
            </a:r>
            <a:r>
              <a:rPr lang="en-US" sz="2400" dirty="0" err="1" smtClean="0"/>
              <a:t>Pentoxiphylline</a:t>
            </a:r>
            <a:r>
              <a:rPr lang="en-US" sz="2400" dirty="0" smtClean="0"/>
              <a:t> administration (Vlahos et al. 2010)</a:t>
            </a:r>
          </a:p>
          <a:p>
            <a:endParaRPr lang="en-US" sz="2400" dirty="0" smtClean="0"/>
          </a:p>
          <a:p>
            <a:r>
              <a:rPr lang="en-US" sz="2400" dirty="0" smtClean="0"/>
              <a:t>Another </a:t>
            </a:r>
            <a:r>
              <a:rPr lang="en-US" sz="2400" dirty="0" err="1" smtClean="0"/>
              <a:t>immunomodulator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Etanercept</a:t>
            </a:r>
            <a:r>
              <a:rPr lang="en-US" sz="2400" b="1" dirty="0" smtClean="0">
                <a:solidFill>
                  <a:srgbClr val="0070C0"/>
                </a:solidFill>
              </a:rPr>
              <a:t> (ETA) </a:t>
            </a:r>
            <a:r>
              <a:rPr lang="en-US" sz="2400" dirty="0" smtClean="0"/>
              <a:t>has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promising reductive effect equal to </a:t>
            </a:r>
            <a:r>
              <a:rPr lang="en-US" sz="2400" dirty="0" err="1" smtClean="0"/>
              <a:t>Letrazol</a:t>
            </a:r>
            <a:r>
              <a:rPr lang="en-US" sz="2400" dirty="0" smtClean="0"/>
              <a:t> in early investigation (</a:t>
            </a:r>
            <a:r>
              <a:rPr lang="en-US" sz="2400" dirty="0" err="1" smtClean="0"/>
              <a:t>Ceyhan</a:t>
            </a:r>
            <a:r>
              <a:rPr lang="en-US" sz="2400" dirty="0" smtClean="0"/>
              <a:t> et al. 2011)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828800"/>
            <a:ext cx="4040188" cy="45315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According to Cochrane review Chinese herbal medicine has shown equal results as compared to </a:t>
            </a:r>
            <a:r>
              <a:rPr lang="en-US" sz="2400" dirty="0" err="1" smtClean="0"/>
              <a:t>Gestrinone</a:t>
            </a:r>
            <a:r>
              <a:rPr lang="en-US" sz="2400" dirty="0" smtClean="0"/>
              <a:t> </a:t>
            </a:r>
          </a:p>
          <a:p>
            <a:pPr algn="r">
              <a:buNone/>
            </a:pPr>
            <a:r>
              <a:rPr lang="en-US" sz="2000" dirty="0" smtClean="0"/>
              <a:t>(Flower et al. 2009)</a:t>
            </a:r>
          </a:p>
          <a:p>
            <a:endParaRPr lang="en-US" sz="20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531520"/>
          </a:xfrm>
        </p:spPr>
        <p:txBody>
          <a:bodyPr/>
          <a:lstStyle/>
          <a:p>
            <a:r>
              <a:rPr lang="en-US" sz="2400" dirty="0" smtClean="0"/>
              <a:t>Abdominal acupuncture showed significant effect in </a:t>
            </a:r>
            <a:r>
              <a:rPr lang="en-US" sz="2400" dirty="0" err="1" smtClean="0"/>
              <a:t>dysmenorrhoea</a:t>
            </a:r>
            <a:r>
              <a:rPr lang="en-US" sz="2400" dirty="0" smtClean="0"/>
              <a:t> relief and decreasing CA 125 levels </a:t>
            </a:r>
          </a:p>
          <a:p>
            <a:pPr algn="r">
              <a:buNone/>
            </a:pPr>
            <a:endParaRPr lang="en-US" sz="1800" dirty="0" smtClean="0"/>
          </a:p>
          <a:p>
            <a:pPr algn="r">
              <a:buNone/>
            </a:pPr>
            <a:r>
              <a:rPr lang="en-US" sz="1800" dirty="0" smtClean="0"/>
              <a:t>(Xiang et al. 2011)</a:t>
            </a:r>
          </a:p>
          <a:p>
            <a:pPr algn="r">
              <a:buNone/>
            </a:pPr>
            <a:endParaRPr lang="en-US" sz="1800" dirty="0" smtClean="0"/>
          </a:p>
          <a:p>
            <a:pPr algn="r">
              <a:buNone/>
            </a:pPr>
            <a:endParaRPr lang="en-US" sz="1800" dirty="0" smtClean="0"/>
          </a:p>
          <a:p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191000"/>
            <a:ext cx="30480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191000"/>
            <a:ext cx="29718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/>
              <a:t>Surgery for pain relief</a:t>
            </a:r>
            <a:endParaRPr lang="en-GB" sz="4800" b="1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458200" cy="4114800"/>
          </a:xfrm>
        </p:spPr>
        <p:txBody>
          <a:bodyPr>
            <a:normAutofit/>
          </a:bodyPr>
          <a:lstStyle/>
          <a:p>
            <a:r>
              <a:rPr lang="en-GB" b="1" dirty="0"/>
              <a:t>Drug therapy may relieve inflammation and reduce  pain in early superficial disease but corrective surgery +/- drug therapy is preferable (</a:t>
            </a:r>
            <a:r>
              <a:rPr lang="en-GB" b="1" dirty="0" err="1"/>
              <a:t>Padwick</a:t>
            </a:r>
            <a:r>
              <a:rPr lang="en-GB" b="1" dirty="0"/>
              <a:t> 1999)</a:t>
            </a:r>
          </a:p>
          <a:p>
            <a:r>
              <a:rPr lang="en-GB" b="1" dirty="0" err="1"/>
              <a:t>R</a:t>
            </a:r>
            <a:r>
              <a:rPr lang="en-GB" b="1" dirty="0" err="1" smtClean="0"/>
              <a:t>ectovaginal</a:t>
            </a:r>
            <a:r>
              <a:rPr lang="en-GB" b="1" dirty="0"/>
              <a:t>, rectal and </a:t>
            </a:r>
            <a:r>
              <a:rPr lang="en-GB" b="1" dirty="0" err="1"/>
              <a:t>uterosacral</a:t>
            </a:r>
            <a:r>
              <a:rPr lang="en-GB" b="1" dirty="0"/>
              <a:t> lesions always need surgery</a:t>
            </a:r>
          </a:p>
          <a:p>
            <a:r>
              <a:rPr lang="en-GB" b="1" dirty="0" err="1"/>
              <a:t>E</a:t>
            </a:r>
            <a:r>
              <a:rPr lang="en-GB" b="1" dirty="0" err="1" smtClean="0"/>
              <a:t>ndometriomas</a:t>
            </a:r>
            <a:r>
              <a:rPr lang="en-GB" b="1" dirty="0" smtClean="0"/>
              <a:t> </a:t>
            </a:r>
            <a:r>
              <a:rPr lang="en-GB" b="1" dirty="0"/>
              <a:t>always need surgery</a:t>
            </a:r>
          </a:p>
          <a:p>
            <a:r>
              <a:rPr lang="en-GB" b="1" dirty="0"/>
              <a:t>A</a:t>
            </a:r>
            <a:r>
              <a:rPr lang="en-GB" b="1" dirty="0" smtClean="0"/>
              <a:t>bnormal </a:t>
            </a:r>
            <a:r>
              <a:rPr lang="en-GB" b="1" dirty="0"/>
              <a:t>A</a:t>
            </a:r>
            <a:r>
              <a:rPr lang="en-GB" b="1" dirty="0" smtClean="0"/>
              <a:t>natomy </a:t>
            </a:r>
            <a:r>
              <a:rPr lang="en-GB" b="1" dirty="0"/>
              <a:t>and adhesions always need surgery</a:t>
            </a:r>
          </a:p>
          <a:p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Role of surgery in pain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524000"/>
            <a:ext cx="7772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Ablation of </a:t>
            </a:r>
            <a:r>
              <a:rPr lang="en-US" dirty="0" err="1" smtClean="0"/>
              <a:t>endometriotic</a:t>
            </a:r>
            <a:r>
              <a:rPr lang="en-US" dirty="0" smtClean="0"/>
              <a:t> lesions reduces endometriosis-associated pain, outcome is poorest in minimal endometriosis. </a:t>
            </a:r>
            <a:r>
              <a:rPr lang="en-US" sz="2400" b="1" dirty="0" smtClean="0"/>
              <a:t>(level A,RCOG)</a:t>
            </a:r>
            <a:endParaRPr lang="en-US" b="1" dirty="0" smtClean="0"/>
          </a:p>
          <a:p>
            <a:r>
              <a:rPr lang="en-US" dirty="0" smtClean="0"/>
              <a:t>There is no evidence that laparoscopic uterine nerve ablation(LUNA) is necessary when ablating </a:t>
            </a:r>
            <a:r>
              <a:rPr lang="en-US" dirty="0" err="1" smtClean="0"/>
              <a:t>endometriotic</a:t>
            </a:r>
            <a:r>
              <a:rPr lang="en-US" dirty="0" smtClean="0"/>
              <a:t> lesions and </a:t>
            </a:r>
            <a:r>
              <a:rPr lang="en-US" b="1" dirty="0" smtClean="0">
                <a:solidFill>
                  <a:srgbClr val="0070C0"/>
                </a:solidFill>
              </a:rPr>
              <a:t>LUNA</a:t>
            </a:r>
            <a:r>
              <a:rPr lang="en-US" dirty="0" smtClean="0"/>
              <a:t> by itself has </a:t>
            </a:r>
            <a:r>
              <a:rPr lang="en-US" dirty="0" smtClean="0">
                <a:solidFill>
                  <a:srgbClr val="0070C0"/>
                </a:solidFill>
              </a:rPr>
              <a:t>no effect on </a:t>
            </a:r>
            <a:r>
              <a:rPr lang="en-US" dirty="0" err="1" smtClean="0">
                <a:solidFill>
                  <a:srgbClr val="0070C0"/>
                </a:solidFill>
              </a:rPr>
              <a:t>dysmenorrhoea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associated with endometriosis. </a:t>
            </a:r>
            <a:r>
              <a:rPr lang="en-US" sz="2400" b="1" dirty="0" smtClean="0"/>
              <a:t>(level A,RCOG)</a:t>
            </a:r>
            <a:endParaRPr lang="en-US" b="1" dirty="0" smtClean="0"/>
          </a:p>
          <a:p>
            <a:r>
              <a:rPr lang="en-US" dirty="0" smtClean="0"/>
              <a:t>There is currently </a:t>
            </a:r>
            <a:r>
              <a:rPr lang="en-US" dirty="0" smtClean="0">
                <a:solidFill>
                  <a:srgbClr val="0070C0"/>
                </a:solidFill>
              </a:rPr>
              <a:t>no evidence to recommend </a:t>
            </a:r>
            <a:r>
              <a:rPr lang="en-US" dirty="0" smtClean="0"/>
              <a:t>the use of</a:t>
            </a:r>
            <a:r>
              <a:rPr lang="en-US" dirty="0" smtClean="0">
                <a:solidFill>
                  <a:srgbClr val="0070C0"/>
                </a:solidFill>
              </a:rPr>
              <a:t> LUNA </a:t>
            </a:r>
            <a:r>
              <a:rPr lang="en-US" dirty="0" smtClean="0"/>
              <a:t>to treat endometriosis although there is </a:t>
            </a:r>
            <a:r>
              <a:rPr lang="en-US" dirty="0" smtClean="0">
                <a:solidFill>
                  <a:srgbClr val="00B0F0"/>
                </a:solidFill>
              </a:rPr>
              <a:t>some evidence for the use of </a:t>
            </a:r>
            <a:r>
              <a:rPr lang="en-US" dirty="0" err="1" smtClean="0">
                <a:solidFill>
                  <a:srgbClr val="00B0F0"/>
                </a:solidFill>
              </a:rPr>
              <a:t>presacral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neurectomy</a:t>
            </a:r>
            <a:r>
              <a:rPr lang="en-US" dirty="0" smtClean="0">
                <a:solidFill>
                  <a:srgbClr val="00B0F0"/>
                </a:solidFill>
              </a:rPr>
              <a:t> (PSN)</a:t>
            </a:r>
            <a:r>
              <a:rPr lang="en-US" dirty="0" smtClean="0"/>
              <a:t>. </a:t>
            </a:r>
            <a:r>
              <a:rPr lang="en-US" sz="2400" b="1" dirty="0" smtClean="0"/>
              <a:t>(Cochrane data 2005)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Postoperative  hormonal treatment does not produce a significant reduction in pain recurrence at 12 or 24 months and has no effect on disease recurrence. </a:t>
            </a:r>
            <a:r>
              <a:rPr lang="en-US" sz="2400" b="1" dirty="0" smtClean="0"/>
              <a:t>(level A,RCOG)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LNG-IUS, inserted after laparoscopic surgery for endometriosis associated pain, significantly reduced the risk of recurrent moderate–severe </a:t>
            </a:r>
            <a:r>
              <a:rPr lang="en-US" dirty="0" err="1" smtClean="0"/>
              <a:t>dysmenorrhoea</a:t>
            </a:r>
            <a:r>
              <a:rPr lang="en-US" dirty="0" smtClean="0"/>
              <a:t> at 1 year follow-up. </a:t>
            </a:r>
            <a:r>
              <a:rPr lang="en-US" sz="2400" b="1" dirty="0" smtClean="0"/>
              <a:t>(level A,RCOG)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14286"/>
          <a:stretch>
            <a:fillRect/>
          </a:stretch>
        </p:blipFill>
        <p:spPr bwMode="auto">
          <a:xfrm>
            <a:off x="609600" y="2514600"/>
            <a:ext cx="800553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90600" y="1295400"/>
            <a:ext cx="7943088" cy="495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40080" marR="0" lvl="1" indent="-237744" algn="just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Deep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Infiltrating Endometriosis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7498080" cy="6397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Definitive Surgery ? Ovarian conservation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49808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In DIE &amp; severe cases hysterectomy and removal of all visible </a:t>
            </a:r>
            <a:r>
              <a:rPr lang="en-US" sz="2800" dirty="0" err="1" smtClean="0"/>
              <a:t>endometriotic</a:t>
            </a:r>
            <a:r>
              <a:rPr lang="en-US" sz="2800" dirty="0" smtClean="0"/>
              <a:t> tissue can be done.   </a:t>
            </a:r>
            <a:r>
              <a:rPr lang="en-US" sz="2800" b="1" dirty="0" smtClean="0"/>
              <a:t>BSO </a:t>
            </a:r>
            <a:r>
              <a:rPr lang="en-US" sz="2800" dirty="0" smtClean="0"/>
              <a:t>may result in improved pain relief &amp; reduced chances of future surgery .</a:t>
            </a:r>
            <a:r>
              <a:rPr lang="en-US" sz="2600" dirty="0" smtClean="0">
                <a:solidFill>
                  <a:srgbClr val="00B0F0"/>
                </a:solidFill>
              </a:rPr>
              <a:t>(RCOG guidelines)</a:t>
            </a:r>
            <a:endParaRPr lang="en-US" sz="2800" dirty="0" smtClean="0">
              <a:solidFill>
                <a:srgbClr val="00B0F0"/>
              </a:solidFill>
            </a:endParaRPr>
          </a:p>
          <a:p>
            <a:endParaRPr lang="en-US" sz="2800" dirty="0" smtClean="0"/>
          </a:p>
          <a:p>
            <a:r>
              <a:rPr lang="en-US" sz="2800" dirty="0" smtClean="0"/>
              <a:t>In cases with normal ovaries, hysterectomy with </a:t>
            </a:r>
            <a:r>
              <a:rPr lang="en-US" sz="2800" b="1" dirty="0" smtClean="0"/>
              <a:t>ovarian conservation </a:t>
            </a:r>
            <a:r>
              <a:rPr lang="en-US" sz="2800" dirty="0" smtClean="0"/>
              <a:t>and removal of </a:t>
            </a:r>
            <a:r>
              <a:rPr lang="en-US" sz="2800" dirty="0" err="1" smtClean="0"/>
              <a:t>endometriotic</a:t>
            </a:r>
            <a:r>
              <a:rPr lang="en-US" sz="2800" dirty="0" smtClean="0"/>
              <a:t> lesions should be considered.</a:t>
            </a:r>
            <a:r>
              <a:rPr lang="en-US" sz="2800" dirty="0" smtClean="0">
                <a:solidFill>
                  <a:srgbClr val="00B0F0"/>
                </a:solidFill>
              </a:rPr>
              <a:t>(</a:t>
            </a:r>
            <a:r>
              <a:rPr lang="en-US" sz="2600" dirty="0" smtClean="0">
                <a:solidFill>
                  <a:srgbClr val="00B0F0"/>
                </a:solidFill>
              </a:rPr>
              <a:t>ACOG</a:t>
            </a:r>
            <a:r>
              <a:rPr lang="en-US" sz="2200" dirty="0" smtClean="0">
                <a:solidFill>
                  <a:srgbClr val="00B0F0"/>
                </a:solidFill>
              </a:rPr>
              <a:t> </a:t>
            </a:r>
            <a:r>
              <a:rPr lang="en-US" sz="2600" dirty="0" smtClean="0">
                <a:solidFill>
                  <a:srgbClr val="00B0F0"/>
                </a:solidFill>
              </a:rPr>
              <a:t>guidelines 2010)</a:t>
            </a:r>
            <a:endParaRPr lang="en-US" sz="2800" dirty="0" smtClean="0">
              <a:solidFill>
                <a:srgbClr val="00B0F0"/>
              </a:solidFill>
            </a:endParaRPr>
          </a:p>
          <a:p>
            <a:endParaRPr lang="en-US" sz="2800" dirty="0" smtClean="0"/>
          </a:p>
          <a:p>
            <a:r>
              <a:rPr lang="en-US" sz="2800" dirty="0" smtClean="0"/>
              <a:t>TAH-</a:t>
            </a:r>
            <a:r>
              <a:rPr lang="en-US" sz="2800" b="1" dirty="0" smtClean="0"/>
              <a:t>BSO is reserved </a:t>
            </a:r>
            <a:r>
              <a:rPr lang="en-US" sz="2800" dirty="0" smtClean="0"/>
              <a:t>for women with debilitating symptoms ,who have completed childbearing &amp; other </a:t>
            </a:r>
            <a:r>
              <a:rPr lang="en-US" sz="3000" dirty="0" smtClean="0"/>
              <a:t>therapies have failed. </a:t>
            </a:r>
            <a:r>
              <a:rPr lang="en-US" sz="2800" dirty="0" smtClean="0">
                <a:solidFill>
                  <a:srgbClr val="00B0F0"/>
                </a:solidFill>
              </a:rPr>
              <a:t>(</a:t>
            </a:r>
            <a:r>
              <a:rPr lang="en-US" sz="2200" dirty="0" smtClean="0">
                <a:solidFill>
                  <a:srgbClr val="00B0F0"/>
                </a:solidFill>
              </a:rPr>
              <a:t>ASRM &amp;Canada OBG </a:t>
            </a:r>
            <a:r>
              <a:rPr lang="en-US" sz="2600" dirty="0" smtClean="0">
                <a:solidFill>
                  <a:srgbClr val="00B0F0"/>
                </a:solidFill>
              </a:rPr>
              <a:t>Society,2010) </a:t>
            </a:r>
            <a:endParaRPr lang="en-US" sz="2800" dirty="0" smtClean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0010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Conclusions</a:t>
            </a:r>
            <a:endParaRPr lang="en-US" sz="3200" b="1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143000" y="1143000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50480" cy="1020762"/>
          </a:xfrm>
        </p:spPr>
        <p:txBody>
          <a:bodyPr>
            <a:normAutofit fontScale="90000"/>
          </a:bodyPr>
          <a:lstStyle/>
          <a:p>
            <a:r>
              <a:rPr lang="en-US" sz="3200" b="1" dirty="0" err="1" smtClean="0"/>
              <a:t>Endometriotic</a:t>
            </a:r>
            <a:r>
              <a:rPr lang="en-US" sz="3200" b="1" dirty="0" smtClean="0"/>
              <a:t> lesions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 </a:t>
            </a:r>
            <a:r>
              <a:rPr lang="en-US" sz="2800" b="1" dirty="0" smtClean="0">
                <a:solidFill>
                  <a:srgbClr val="002060"/>
                </a:solidFill>
              </a:rPr>
              <a:t>Variable appearance 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441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800" b="1" dirty="0" smtClean="0"/>
              <a:t>Peritoneum</a:t>
            </a:r>
            <a:r>
              <a:rPr lang="en-US" b="1" dirty="0" smtClean="0"/>
              <a:t> </a:t>
            </a:r>
          </a:p>
          <a:p>
            <a:pPr lvl="1">
              <a:buNone/>
            </a:pPr>
            <a:r>
              <a:rPr lang="en-US" u="sng" dirty="0" smtClean="0"/>
              <a:t>Typical  </a:t>
            </a:r>
          </a:p>
          <a:p>
            <a:pPr lvl="1">
              <a:buNone/>
            </a:pPr>
            <a:r>
              <a:rPr lang="en-US" b="1" dirty="0" smtClean="0"/>
              <a:t>Superficial</a:t>
            </a:r>
          </a:p>
          <a:p>
            <a:pPr lvl="2"/>
            <a:r>
              <a:rPr lang="en-US" dirty="0" smtClean="0"/>
              <a:t>Early red lesions</a:t>
            </a:r>
          </a:p>
          <a:p>
            <a:pPr lvl="2"/>
            <a:r>
              <a:rPr lang="en-US" dirty="0" smtClean="0"/>
              <a:t>Powder burn or gunshot</a:t>
            </a:r>
          </a:p>
          <a:p>
            <a:pPr lvl="2"/>
            <a:r>
              <a:rPr lang="en-US" dirty="0" smtClean="0"/>
              <a:t>Black, dark  brown or bluish puckered lesions</a:t>
            </a:r>
          </a:p>
          <a:p>
            <a:pPr lvl="2"/>
            <a:r>
              <a:rPr lang="en-US" dirty="0" smtClean="0"/>
              <a:t>White plaques</a:t>
            </a:r>
          </a:p>
          <a:p>
            <a:pPr lvl="2"/>
            <a:r>
              <a:rPr lang="en-US" dirty="0" smtClean="0"/>
              <a:t>Adhesions –</a:t>
            </a:r>
            <a:r>
              <a:rPr lang="en-US" dirty="0" err="1" smtClean="0"/>
              <a:t>flimsy,vascular,dense</a:t>
            </a:r>
            <a:endParaRPr lang="en-US" dirty="0" smtClean="0"/>
          </a:p>
          <a:p>
            <a:pPr lvl="2">
              <a:buNone/>
            </a:pPr>
            <a:r>
              <a:rPr lang="en-US" b="1" dirty="0" smtClean="0"/>
              <a:t>(DIE) Deeply Infiltrating Endometriosis </a:t>
            </a:r>
            <a:r>
              <a:rPr lang="en-US" dirty="0" smtClean="0"/>
              <a:t>, &gt;5mm depth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>
              <a:buNone/>
            </a:pPr>
            <a:r>
              <a:rPr lang="en-US" u="sng" dirty="0" smtClean="0"/>
              <a:t>Atypical or subtle lesions</a:t>
            </a:r>
          </a:p>
          <a:p>
            <a:pPr lvl="2"/>
            <a:r>
              <a:rPr lang="en-US" dirty="0" smtClean="0"/>
              <a:t>Serous / clear vesicle</a:t>
            </a:r>
          </a:p>
          <a:p>
            <a:pPr lvl="2"/>
            <a:r>
              <a:rPr lang="en-US" dirty="0" smtClean="0"/>
              <a:t>Yellowish discoloration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6764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Ovaries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Superficial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Subovarian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adhesions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Endometriomas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C:\WINDOWS\TEMP\\msotw9_temp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1011" y="3690937"/>
            <a:ext cx="2413789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37338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0"/>
            <a:ext cx="37338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733800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04800"/>
            <a:ext cx="36576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4554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:\WINDOWS\TEMP\\msotw9_temp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5" name="Picture 3" descr="C:\WINDOWS\TEMP\\msotw9_temp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4800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6" name="Picture 4" descr="C:\WINDOWS\TEMP\\msotw9_temp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0"/>
            <a:ext cx="4495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7" name="Picture 5" descr="C:\WINDOWS\TEMP\\msotw9_temp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452813"/>
            <a:ext cx="4419600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/>
              <a:t>Why does it occur 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2296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Transplantation theory (Sampson)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Coelomic </a:t>
            </a:r>
            <a:r>
              <a:rPr lang="en-US" sz="2800" dirty="0" err="1" smtClean="0"/>
              <a:t>metaplasia</a:t>
            </a:r>
            <a:r>
              <a:rPr lang="en-US" sz="2800" dirty="0" smtClean="0"/>
              <a:t> theory(Mayer and Ivanoff)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Induction theory (</a:t>
            </a:r>
            <a:r>
              <a:rPr lang="en-US" sz="2800" dirty="0" err="1" smtClean="0"/>
              <a:t>Merril</a:t>
            </a:r>
            <a:r>
              <a:rPr lang="en-US" sz="2800" dirty="0" smtClean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Genetic factors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Immunologic factors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The cellular and molecular etiologic theories label endometriosis as </a:t>
            </a:r>
            <a:r>
              <a:rPr lang="en-US" sz="2800" b="1" dirty="0" smtClean="0">
                <a:solidFill>
                  <a:srgbClr val="0070C0"/>
                </a:solidFill>
              </a:rPr>
              <a:t>an inflammatory and estrogen dependent disorder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1798</TotalTime>
  <Words>3092</Words>
  <Application>Microsoft Office PowerPoint</Application>
  <PresentationFormat>On-screen Show (4:3)</PresentationFormat>
  <Paragraphs>475</Paragraphs>
  <Slides>57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Flow</vt:lpstr>
      <vt:lpstr>Endometriosis   Presence of endometrial tissue (glands &amp; stroma) outside the uterus which induces  chronic inflammatory reaction   Affects general physical, mental &amp; social well being.                                                     Endometriosis </vt:lpstr>
      <vt:lpstr>Slide 2</vt:lpstr>
      <vt:lpstr>Slide 3</vt:lpstr>
      <vt:lpstr>Sites of endometriosis</vt:lpstr>
      <vt:lpstr>Why Newer Concepts are required</vt:lpstr>
      <vt:lpstr>Endometriotic lesions   Variable appearance  </vt:lpstr>
      <vt:lpstr>Slide 7</vt:lpstr>
      <vt:lpstr>Slide 8</vt:lpstr>
      <vt:lpstr>Why does it occur ?</vt:lpstr>
      <vt:lpstr> </vt:lpstr>
      <vt:lpstr> A; androstendione, AA; arachidonic acid, Arom; aromatase P450,E2; estradiol, IL-I β  interleukin1 β, TNF-    tumor necrosis factor     , VEGF; vascular endothelial growth factor </vt:lpstr>
      <vt:lpstr>Slide 12</vt:lpstr>
      <vt:lpstr>Slide 13</vt:lpstr>
      <vt:lpstr>Is It Inherited ?</vt:lpstr>
      <vt:lpstr>Grading of Endometriosis</vt:lpstr>
      <vt:lpstr>Slide 16</vt:lpstr>
      <vt:lpstr>Slide 17</vt:lpstr>
      <vt:lpstr>Clinical Presentation</vt:lpstr>
      <vt:lpstr>  Dysmenorrhea &amp; pelvic pain-</vt:lpstr>
      <vt:lpstr>  Infertility</vt:lpstr>
      <vt:lpstr>Slide 21</vt:lpstr>
      <vt:lpstr>.Diagnosis </vt:lpstr>
      <vt:lpstr>Diagnosis</vt:lpstr>
      <vt:lpstr>Is Histological confirmation necessary ? (RCOG Recommendations)</vt:lpstr>
      <vt:lpstr>TVS in diagnosing Endometriosis</vt:lpstr>
      <vt:lpstr>Classical appearance-</vt:lpstr>
      <vt:lpstr>   Differential diagnosis:</vt:lpstr>
      <vt:lpstr>Role of Doppler</vt:lpstr>
      <vt:lpstr>CA -125</vt:lpstr>
      <vt:lpstr>Laparoscopy – gold standard</vt:lpstr>
      <vt:lpstr>Treatment Options</vt:lpstr>
      <vt:lpstr>Green-top Guideline No. 24 October 2006 (Minor revisions October 2008)</vt:lpstr>
      <vt:lpstr>Slide 33</vt:lpstr>
      <vt:lpstr>Progesterones(cont) </vt:lpstr>
      <vt:lpstr>Slide 35</vt:lpstr>
      <vt:lpstr>Slide 36</vt:lpstr>
      <vt:lpstr>Slide 37</vt:lpstr>
      <vt:lpstr>Aromatase inhibitors-</vt:lpstr>
      <vt:lpstr>SERMs(Selective Estrogen Receptor Modulators )</vt:lpstr>
      <vt:lpstr>Selective Progestrone Receptor Modulators SPERMs</vt:lpstr>
      <vt:lpstr>Endometriosis and Fertility</vt:lpstr>
      <vt:lpstr>Infertility and endometriosis</vt:lpstr>
      <vt:lpstr>Infertility and endometriosis</vt:lpstr>
      <vt:lpstr>Conservative Surgery</vt:lpstr>
      <vt:lpstr>Infertility and endometriosis</vt:lpstr>
      <vt:lpstr>Slide 46</vt:lpstr>
      <vt:lpstr>Recurrent endometriosis</vt:lpstr>
      <vt:lpstr>Recurrent endometriosis</vt:lpstr>
      <vt:lpstr>  </vt:lpstr>
      <vt:lpstr>Slide 50</vt:lpstr>
      <vt:lpstr>Slide 51</vt:lpstr>
      <vt:lpstr>Surgery for pain relief</vt:lpstr>
      <vt:lpstr>Role of surgery in pain</vt:lpstr>
      <vt:lpstr>Slide 54</vt:lpstr>
      <vt:lpstr>Slide 55</vt:lpstr>
      <vt:lpstr>Definitive Surgery ? Ovarian conservation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Endometriosis – Recent classification &amp; Modern management</dc:title>
  <dc:creator>Gargi</dc:creator>
  <cp:lastModifiedBy>VIVEKK</cp:lastModifiedBy>
  <cp:revision>232</cp:revision>
  <dcterms:created xsi:type="dcterms:W3CDTF">2006-08-16T00:00:00Z</dcterms:created>
  <dcterms:modified xsi:type="dcterms:W3CDTF">2014-08-31T06:28:38Z</dcterms:modified>
</cp:coreProperties>
</file>